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89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5" r:id="rId27"/>
    <p:sldId id="905" r:id="rId28"/>
    <p:sldId id="898" r:id="rId29"/>
    <p:sldId id="899" r:id="rId30"/>
    <p:sldId id="900" r:id="rId31"/>
    <p:sldId id="256" r:id="rId32"/>
    <p:sldId id="257" r:id="rId33"/>
    <p:sldId id="901" r:id="rId34"/>
    <p:sldId id="902" r:id="rId35"/>
    <p:sldId id="903" r:id="rId36"/>
    <p:sldId id="904" r:id="rId37"/>
    <p:sldId id="281" r:id="rId38"/>
    <p:sldId id="282" r:id="rId39"/>
    <p:sldId id="897" r:id="rId40"/>
    <p:sldId id="284" r:id="rId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D2E2"/>
          </a:solidFill>
        </a:fill>
      </a:tcStyle>
    </a:wholeTbl>
    <a:band2H>
      <a:tcTxStyle/>
      <a:tcStyle>
        <a:tcBdr/>
        <a:fill>
          <a:solidFill>
            <a:srgbClr val="E8EAF1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7EF"/>
          </a:solidFill>
        </a:fill>
      </a:tcStyle>
    </a:wholeTbl>
    <a:band2H>
      <a:tcTxStyle/>
      <a:tcStyle>
        <a:tcBdr/>
        <a:fill>
          <a:solidFill>
            <a:srgbClr val="E7ECF7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BDF"/>
          </a:solidFill>
        </a:fill>
      </a:tcStyle>
    </a:wholeTbl>
    <a:band2H>
      <a:tcTxStyle/>
      <a:tcStyle>
        <a:tcBdr/>
        <a:fill>
          <a:solidFill>
            <a:srgbClr val="EFEEF0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7"/>
  </p:normalViewPr>
  <p:slideViewPr>
    <p:cSldViewPr snapToGrid="0">
      <p:cViewPr varScale="1">
        <p:scale>
          <a:sx n="44" d="100"/>
          <a:sy n="44" d="100"/>
        </p:scale>
        <p:origin x="896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it a monomer or dimer</a:t>
            </a:r>
          </a:p>
        </p:txBody>
      </p:sp>
    </p:spTree>
    <p:extLst>
      <p:ext uri="{BB962C8B-B14F-4D97-AF65-F5344CB8AC3E}">
        <p14:creationId xmlns:p14="http://schemas.microsoft.com/office/powerpoint/2010/main" val="392373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non protein molecules</a:t>
            </a:r>
          </a:p>
          <a:p>
            <a:r>
              <a:rPr lang="en-US" dirty="0"/>
              <a:t>Go t </a:t>
            </a:r>
            <a:r>
              <a:rPr lang="en-US" dirty="0" err="1"/>
              <a:t>uni</a:t>
            </a:r>
            <a:r>
              <a:rPr lang="en-US" dirty="0"/>
              <a:t> port to find out more. </a:t>
            </a:r>
          </a:p>
        </p:txBody>
      </p:sp>
    </p:spTree>
    <p:extLst>
      <p:ext uri="{BB962C8B-B14F-4D97-AF65-F5344CB8AC3E}">
        <p14:creationId xmlns:p14="http://schemas.microsoft.com/office/powerpoint/2010/main" val="2660608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Simulate monomeric species</a:t>
            </a:r>
          </a:p>
        </p:txBody>
      </p:sp>
    </p:spTree>
    <p:extLst>
      <p:ext uri="{BB962C8B-B14F-4D97-AF65-F5344CB8AC3E}">
        <p14:creationId xmlns:p14="http://schemas.microsoft.com/office/powerpoint/2010/main" val="130788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lick to Edit Master Title Sty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4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8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48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48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48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4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679575" y="730250"/>
            <a:ext cx="21031201" cy="26511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6" cy="164782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4800" b="1"/>
            </a:lvl1pPr>
            <a:lvl2pPr marL="0" indent="457200">
              <a:buSzTx/>
              <a:buFontTx/>
              <a:buNone/>
              <a:defRPr sz="4800" b="1"/>
            </a:lvl2pPr>
            <a:lvl3pPr marL="0" indent="914400">
              <a:buSzTx/>
              <a:buFontTx/>
              <a:buNone/>
              <a:defRPr sz="4800" b="1"/>
            </a:lvl3pPr>
            <a:lvl4pPr marL="0" indent="1371600">
              <a:buSzTx/>
              <a:buFontTx/>
              <a:buNone/>
              <a:defRPr sz="4800" b="1"/>
            </a:lvl4pPr>
            <a:lvl5pPr marL="0" indent="1828800">
              <a:buSzTx/>
              <a:buFontTx/>
              <a:buNone/>
              <a:defRPr sz="4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5"/>
          </a:xfrm>
          <a:prstGeom prst="rect">
            <a:avLst/>
          </a:prstGeom>
          <a:ln w="12700"/>
        </p:spPr>
        <p:txBody>
          <a:bodyPr anchor="b"/>
          <a:lstStyle/>
          <a:p>
            <a:pPr marL="0" indent="0">
              <a:buSzTx/>
              <a:buFontTx/>
              <a:buNone/>
              <a:defRPr sz="48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  <a:lvl2pPr marL="979714" indent="-522514">
              <a:defRPr sz="6400"/>
            </a:lvl2pPr>
            <a:lvl3pPr marL="1524000" indent="-609600">
              <a:defRPr sz="6400"/>
            </a:lvl3pPr>
            <a:lvl4pPr marL="2103120" indent="-731520">
              <a:defRPr sz="6400"/>
            </a:lvl4pPr>
            <a:lvl5pPr marL="2560320" indent="-731520"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5" cy="7623176"/>
          </a:xfrm>
          <a:prstGeom prst="rect">
            <a:avLst/>
          </a:prstGeom>
          <a:ln w="12700"/>
        </p:spPr>
        <p:txBody>
          <a:bodyPr/>
          <a:lstStyle/>
          <a:p>
            <a:pPr marL="0" indent="0">
              <a:buSzTx/>
              <a:buFontTx/>
              <a:buNone/>
              <a:defRPr sz="32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/>
            </a:lvl1pPr>
            <a:lvl2pPr marL="0" indent="457200">
              <a:buSzTx/>
              <a:buFontTx/>
              <a:buNone/>
              <a:defRPr sz="3200"/>
            </a:lvl2pPr>
            <a:lvl3pPr marL="0" indent="914400">
              <a:buSzTx/>
              <a:buFontTx/>
              <a:buNone/>
              <a:defRPr sz="3200"/>
            </a:lvl3pPr>
            <a:lvl4pPr marL="0" indent="1371600">
              <a:buSzTx/>
              <a:buFontTx/>
              <a:buNone/>
              <a:defRPr sz="3200"/>
            </a:lvl4pPr>
            <a:lvl5pPr marL="0" indent="1828800"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7B8F-63FB-ED3F-2C37-38DE4F8E9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6BF7EE-CED8-F5DC-11D8-485D4101F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3B54-EB4E-3005-777D-229B564BF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23BFC-6D24-4B11-B070-EE984C9D6689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5090D-96C8-F5CC-F3C1-9F4959893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097B7-A634-5920-117F-79BD87923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110963" y="12800828"/>
            <a:ext cx="596638" cy="553996"/>
          </a:xfrm>
        </p:spPr>
        <p:txBody>
          <a:bodyPr/>
          <a:lstStyle/>
          <a:p>
            <a:fld id="{80FE73B8-DDC1-4C84-B2C4-EF28A9E555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60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729156" y="0"/>
            <a:ext cx="21031201" cy="26511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173082" y="12802235"/>
            <a:ext cx="534519" cy="551181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ransition spd="med"/>
  <p:txStyles>
    <p:titleStyle>
      <a:lvl1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9906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1554479" marR="0" indent="-640079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2082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2540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2997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3911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6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ccpbiosim.or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iremol.or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t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tif"/><Relationship Id="rId5" Type="http://schemas.openxmlformats.org/officeDocument/2006/relationships/image" Target="../media/image38.tif"/><Relationship Id="rId4" Type="http://schemas.openxmlformats.org/officeDocument/2006/relationships/image" Target="../media/image37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t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"/><Relationship Id="rId5" Type="http://schemas.openxmlformats.org/officeDocument/2006/relationships/image" Target="../media/image6.tif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"/><Relationship Id="rId3" Type="http://schemas.openxmlformats.org/officeDocument/2006/relationships/image" Target="../media/image61.png"/><Relationship Id="rId7" Type="http://schemas.openxmlformats.org/officeDocument/2006/relationships/image" Target="../media/image4.t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37.t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er.poissonboltzmann.org" TargetMode="External"/><Relationship Id="rId3" Type="http://schemas.openxmlformats.org/officeDocument/2006/relationships/hyperlink" Target="http://uniprot.org" TargetMode="External"/><Relationship Id="rId7" Type="http://schemas.openxmlformats.org/officeDocument/2006/relationships/image" Target="../media/image7.t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tif"/><Relationship Id="rId5" Type="http://schemas.openxmlformats.org/officeDocument/2006/relationships/hyperlink" Target="http://rcsb.org" TargetMode="External"/><Relationship Id="rId4" Type="http://schemas.openxmlformats.org/officeDocument/2006/relationships/image" Target="../media/image65.t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9.tif"/><Relationship Id="rId4" Type="http://schemas.openxmlformats.org/officeDocument/2006/relationships/image" Target="../media/image4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wift.cmbi.umcn.nl/teach/pdbad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0D864-B097-A544-2652-53164151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8" y="3364533"/>
            <a:ext cx="6924264" cy="6903778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0F467044-6601-6620-0E3B-02101ED3AAF1}"/>
              </a:ext>
            </a:extLst>
          </p:cNvPr>
          <p:cNvSpPr txBox="1">
            <a:spLocks/>
          </p:cNvSpPr>
          <p:nvPr/>
        </p:nvSpPr>
        <p:spPr>
          <a:xfrm>
            <a:off x="2229131" y="1576958"/>
            <a:ext cx="20835582" cy="1849148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defTabSz="1828800">
              <a:defRPr/>
            </a:pPr>
            <a:r>
              <a:rPr lang="it-CH" sz="10800">
                <a:solidFill>
                  <a:srgbClr val="297FD5">
                    <a:lumMod val="50000"/>
                  </a:srgbClr>
                </a:solidFill>
              </a:rPr>
              <a:t>Simulation of Biomolecules</a:t>
            </a:r>
            <a:endParaRPr lang="it-CH" sz="10800" dirty="0">
              <a:solidFill>
                <a:srgbClr val="297FD5">
                  <a:lumMod val="50000"/>
                </a:srgbClr>
              </a:solidFill>
            </a:endParaRPr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ED20DD8C-6A61-333F-7E65-1C79C7812C03}"/>
              </a:ext>
            </a:extLst>
          </p:cNvPr>
          <p:cNvSpPr txBox="1">
            <a:spLocks/>
          </p:cNvSpPr>
          <p:nvPr/>
        </p:nvSpPr>
        <p:spPr>
          <a:xfrm>
            <a:off x="3352800" y="7309667"/>
            <a:ext cx="18288000" cy="1124650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it-CH" sz="6400" b="1" dirty="0">
                <a:solidFill>
                  <a:prstClr val="black"/>
                </a:solidFill>
              </a:rPr>
              <a:t>2024 CCP5 Summer School</a:t>
            </a:r>
          </a:p>
        </p:txBody>
      </p:sp>
      <p:sp>
        <p:nvSpPr>
          <p:cNvPr id="8" name="Sottotitolo 3">
            <a:extLst>
              <a:ext uri="{FF2B5EF4-FFF2-40B4-BE49-F238E27FC236}">
                <a16:creationId xmlns:a16="http://schemas.microsoft.com/office/drawing/2014/main" id="{A9E8B71D-03A1-AE81-CDB9-53CAD898BBF2}"/>
              </a:ext>
            </a:extLst>
          </p:cNvPr>
          <p:cNvSpPr txBox="1">
            <a:spLocks/>
          </p:cNvSpPr>
          <p:nvPr/>
        </p:nvSpPr>
        <p:spPr>
          <a:xfrm>
            <a:off x="4501771" y="10307624"/>
            <a:ext cx="7897510" cy="3039896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Dr Matteo Degiacomi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 Durham University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3600" u="sng" dirty="0">
                <a:solidFill>
                  <a:srgbClr val="629DD1">
                    <a:lumMod val="75000"/>
                  </a:srgbClr>
                </a:solidFill>
              </a:rPr>
              <a:t>matteo.t.degiacomi@durham.ac.uk</a:t>
            </a:r>
          </a:p>
          <a:p>
            <a:pPr defTabSz="1828800">
              <a:spcBef>
                <a:spcPts val="2000"/>
              </a:spcBef>
              <a:defRPr/>
            </a:pPr>
            <a:endParaRPr lang="it-CH" sz="4000" dirty="0">
              <a:solidFill>
                <a:prstClr val="black"/>
              </a:solidFill>
            </a:endParaRPr>
          </a:p>
          <a:p>
            <a:pPr defTabSz="1828800">
              <a:spcBef>
                <a:spcPts val="2000"/>
              </a:spcBef>
              <a:defRPr/>
            </a:pPr>
            <a:endParaRPr lang="it-CH" sz="4000" dirty="0">
              <a:solidFill>
                <a:prstClr val="black"/>
              </a:solidFill>
            </a:endParaRPr>
          </a:p>
        </p:txBody>
      </p:sp>
      <p:sp>
        <p:nvSpPr>
          <p:cNvPr id="9" name="Sottotitolo 3">
            <a:extLst>
              <a:ext uri="{FF2B5EF4-FFF2-40B4-BE49-F238E27FC236}">
                <a16:creationId xmlns:a16="http://schemas.microsoft.com/office/drawing/2014/main" id="{DF77CBAF-68A0-3905-FC61-0A07811CE2A1}"/>
              </a:ext>
            </a:extLst>
          </p:cNvPr>
          <p:cNvSpPr txBox="1">
            <a:spLocks/>
          </p:cNvSpPr>
          <p:nvPr/>
        </p:nvSpPr>
        <p:spPr>
          <a:xfrm>
            <a:off x="12481169" y="10307624"/>
            <a:ext cx="7165074" cy="3039896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Dr Antonia Mey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 University of Edinburgh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3600" u="sng" dirty="0">
                <a:solidFill>
                  <a:srgbClr val="629DD1">
                    <a:lumMod val="75000"/>
                  </a:srgbClr>
                </a:solidFill>
              </a:rPr>
              <a:t>antonia.mey@ed.ac.uk</a:t>
            </a:r>
          </a:p>
          <a:p>
            <a:pPr defTabSz="1828800">
              <a:spcBef>
                <a:spcPts val="2000"/>
              </a:spcBef>
              <a:defRPr/>
            </a:pPr>
            <a:endParaRPr lang="it-CH" sz="4000" dirty="0">
              <a:solidFill>
                <a:prstClr val="black"/>
              </a:solidFill>
            </a:endParaRP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C3188C9C-69C4-8D9B-CA7C-B0297C68F4E2}"/>
              </a:ext>
            </a:extLst>
          </p:cNvPr>
          <p:cNvSpPr txBox="1">
            <a:spLocks/>
          </p:cNvSpPr>
          <p:nvPr/>
        </p:nvSpPr>
        <p:spPr>
          <a:xfrm>
            <a:off x="2233677" y="3989692"/>
            <a:ext cx="20835582" cy="2610964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defTabSz="1828800">
              <a:defRPr/>
            </a:pPr>
            <a:r>
              <a:rPr lang="it-CH" sz="7600" dirty="0">
                <a:solidFill>
                  <a:srgbClr val="297FD5">
                    <a:lumMod val="50000"/>
                  </a:srgbClr>
                </a:solidFill>
              </a:rPr>
              <a:t>Lecture 2:</a:t>
            </a:r>
          </a:p>
          <a:p>
            <a:pPr defTabSz="1828800">
              <a:defRPr/>
            </a:pPr>
            <a:r>
              <a:rPr lang="it-CH" sz="7600" dirty="0">
                <a:solidFill>
                  <a:srgbClr val="297FD5">
                    <a:lumMod val="50000"/>
                  </a:srgbClr>
                </a:solidFill>
              </a:rPr>
              <a:t>Protein preparation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FEA15AF8-F668-C5D6-6C4C-CA747D32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9638" y="4135117"/>
            <a:ext cx="6111944" cy="54634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534316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>
            <a:spLocks noGrp="1"/>
          </p:cNvSpPr>
          <p:nvPr>
            <p:ph type="title"/>
          </p:nvPr>
        </p:nvSpPr>
        <p:spPr>
          <a:xfrm>
            <a:off x="1081567" y="-127900"/>
            <a:ext cx="22220866" cy="1181554"/>
          </a:xfrm>
          <a:prstGeom prst="rect">
            <a:avLst/>
          </a:prstGeom>
        </p:spPr>
        <p:txBody>
          <a:bodyPr/>
          <a:lstStyle>
            <a:lvl1pPr defTabSz="1792223">
              <a:defRPr sz="5880"/>
            </a:lvl1pPr>
          </a:lstStyle>
          <a:p>
            <a:r>
              <a:t>Crystal structures are models derived from electron densities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31" y="4889648"/>
            <a:ext cx="10363493" cy="5823733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1T38: HUMAN O6-ALKYLGUANINE-DNA ALKYLTRANSFERASE"/>
          <p:cNvSpPr txBox="1"/>
          <p:nvPr/>
        </p:nvSpPr>
        <p:spPr>
          <a:xfrm>
            <a:off x="1059895" y="2713167"/>
            <a:ext cx="15175485" cy="79044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800"/>
              </a:lnSpc>
              <a:spcBef>
                <a:spcPts val="1000"/>
              </a:spcBef>
              <a:defRPr sz="4000">
                <a:solidFill>
                  <a:srgbClr val="33333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1T38: HUMAN O6-ALKYLGUANINE-DNA ALKYLTRANSFERASE 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477" y="4889730"/>
            <a:ext cx="10363201" cy="5823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537" y="4838304"/>
            <a:ext cx="8003199" cy="5926420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Oval"/>
          <p:cNvSpPr/>
          <p:nvPr/>
        </p:nvSpPr>
        <p:spPr>
          <a:xfrm>
            <a:off x="12612148" y="6057122"/>
            <a:ext cx="7035976" cy="3904609"/>
          </a:xfrm>
          <a:prstGeom prst="ellipse">
            <a:avLst/>
          </a:prstGeom>
          <a:ln w="101600">
            <a:solidFill>
              <a:schemeClr val="accent1"/>
            </a:solidFill>
            <a:miter/>
          </a:ln>
        </p:spPr>
        <p:txBody>
          <a:bodyPr tIns="91439" bIns="91439" anchor="ctr"/>
          <a:lstStyle/>
          <a:p>
            <a:pPr>
              <a:defRPr sz="360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228" name="Or?"/>
          <p:cNvSpPr txBox="1"/>
          <p:nvPr/>
        </p:nvSpPr>
        <p:spPr>
          <a:xfrm>
            <a:off x="13405051" y="7068633"/>
            <a:ext cx="1254121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t>Or?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1"/>
          <p:cNvSpPr txBox="1">
            <a:spLocks noGrp="1"/>
          </p:cNvSpPr>
          <p:nvPr>
            <p:ph type="title"/>
          </p:nvPr>
        </p:nvSpPr>
        <p:spPr>
          <a:xfrm>
            <a:off x="1885593" y="-23136"/>
            <a:ext cx="20612814" cy="1181555"/>
          </a:xfrm>
          <a:prstGeom prst="rect">
            <a:avLst/>
          </a:prstGeom>
        </p:spPr>
        <p:txBody>
          <a:bodyPr/>
          <a:lstStyle/>
          <a:p>
            <a:r>
              <a:t>Alternative conformations of side chains - NGH flips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356" y="2339149"/>
            <a:ext cx="7277111" cy="9037702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Asparagine (N)"/>
          <p:cNvSpPr txBox="1"/>
          <p:nvPr/>
        </p:nvSpPr>
        <p:spPr>
          <a:xfrm>
            <a:off x="18694372" y="3673591"/>
            <a:ext cx="3314637" cy="13891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200"/>
              </a:lnSpc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Asparagine (N)</a:t>
            </a:r>
          </a:p>
        </p:txBody>
      </p:sp>
      <p:sp>
        <p:nvSpPr>
          <p:cNvPr id="233" name="Glutamine (Q)"/>
          <p:cNvSpPr txBox="1"/>
          <p:nvPr/>
        </p:nvSpPr>
        <p:spPr>
          <a:xfrm>
            <a:off x="18728453" y="6629641"/>
            <a:ext cx="3091499" cy="13891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200"/>
              </a:lnSpc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Glutamine (Q)</a:t>
            </a:r>
          </a:p>
        </p:txBody>
      </p:sp>
      <p:sp>
        <p:nvSpPr>
          <p:cNvPr id="234" name="Histidine (H)"/>
          <p:cNvSpPr txBox="1"/>
          <p:nvPr/>
        </p:nvSpPr>
        <p:spPr>
          <a:xfrm>
            <a:off x="18888918" y="9585691"/>
            <a:ext cx="2770569" cy="13891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200"/>
              </a:lnSpc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Histidine (H)</a:t>
            </a:r>
          </a:p>
        </p:txBody>
      </p:sp>
      <p:sp>
        <p:nvSpPr>
          <p:cNvPr id="235" name="Typically the crystallographers will have assigned the orientation based on potential H-bonding interactions, etc.…"/>
          <p:cNvSpPr txBox="1"/>
          <p:nvPr/>
        </p:nvSpPr>
        <p:spPr>
          <a:xfrm>
            <a:off x="1420377" y="2957365"/>
            <a:ext cx="8796801" cy="856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457200">
              <a:lnSpc>
                <a:spcPts val="7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 defTabSz="457200">
              <a:lnSpc>
                <a:spcPts val="7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Typically the crystallographers will have assigned the orientation based on potential H-bonding interactions, etc. </a:t>
            </a:r>
          </a:p>
          <a:p>
            <a:pPr defTabSz="457200">
              <a:lnSpc>
                <a:spcPts val="7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 defTabSz="457200">
              <a:lnSpc>
                <a:spcPts val="7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No standard protocol for this: always worth double-checking.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1"/>
          <p:cNvSpPr txBox="1">
            <a:spLocks noGrp="1"/>
          </p:cNvSpPr>
          <p:nvPr>
            <p:ph type="title"/>
          </p:nvPr>
        </p:nvSpPr>
        <p:spPr>
          <a:xfrm>
            <a:off x="1057205" y="-101709"/>
            <a:ext cx="22269590" cy="1181554"/>
          </a:xfrm>
          <a:prstGeom prst="rect">
            <a:avLst/>
          </a:prstGeom>
        </p:spPr>
        <p:txBody>
          <a:bodyPr/>
          <a:lstStyle>
            <a:lvl1pPr defTabSz="1554480">
              <a:defRPr sz="5100"/>
            </a:lvl1pPr>
          </a:lstStyle>
          <a:p>
            <a:r>
              <a:t>Ligand densities can also have creative input from the crystallographer</a:t>
            </a:r>
          </a:p>
        </p:txBody>
      </p:sp>
      <p:pic>
        <p:nvPicPr>
          <p:cNvPr id="238" name="Screen Shot 2019-05-27 at 00.28.41.png" descr="Screen Shot 2019-05-27 at 00.28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37" y="4166830"/>
            <a:ext cx="6737562" cy="6145426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Cathepsin S"/>
          <p:cNvSpPr txBox="1"/>
          <p:nvPr/>
        </p:nvSpPr>
        <p:spPr>
          <a:xfrm>
            <a:off x="1817320" y="3087572"/>
            <a:ext cx="3654904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t>Cathepsin S</a:t>
            </a:r>
          </a:p>
        </p:txBody>
      </p:sp>
      <p:grpSp>
        <p:nvGrpSpPr>
          <p:cNvPr id="242" name="Group"/>
          <p:cNvGrpSpPr/>
          <p:nvPr/>
        </p:nvGrpSpPr>
        <p:grpSpPr>
          <a:xfrm>
            <a:off x="16922605" y="3128212"/>
            <a:ext cx="5078703" cy="6759495"/>
            <a:chOff x="0" y="0"/>
            <a:chExt cx="5078701" cy="6759494"/>
          </a:xfrm>
        </p:grpSpPr>
        <p:pic>
          <p:nvPicPr>
            <p:cNvPr id="240" name="Screen Shot 2019-05-26 at 23.01.05.png" descr="Screen Shot 2019-05-26 at 23.01.05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832327"/>
              <a:ext cx="4941875" cy="49271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boat/chair?"/>
            <p:cNvSpPr txBox="1"/>
            <p:nvPr/>
          </p:nvSpPr>
          <p:spPr>
            <a:xfrm>
              <a:off x="342419" y="-1"/>
              <a:ext cx="4736283" cy="8636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/>
            </a:lstStyle>
            <a:p>
              <a:r>
                <a:t>boat/chair?</a:t>
              </a:r>
            </a:p>
          </p:txBody>
        </p:sp>
      </p:grpSp>
      <p:grpSp>
        <p:nvGrpSpPr>
          <p:cNvPr id="245" name="Group"/>
          <p:cNvGrpSpPr/>
          <p:nvPr/>
        </p:nvGrpSpPr>
        <p:grpSpPr>
          <a:xfrm>
            <a:off x="10308401" y="3087572"/>
            <a:ext cx="5689601" cy="6768172"/>
            <a:chOff x="0" y="0"/>
            <a:chExt cx="5689600" cy="6768170"/>
          </a:xfrm>
        </p:grpSpPr>
        <p:pic>
          <p:nvPicPr>
            <p:cNvPr id="243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35770"/>
              <a:ext cx="5689600" cy="523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4" name="Cathepsin S with ligand"/>
            <p:cNvSpPr txBox="1"/>
            <p:nvPr/>
          </p:nvSpPr>
          <p:spPr>
            <a:xfrm>
              <a:off x="536738" y="0"/>
              <a:ext cx="4616124" cy="1706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r>
                <a:t>Cathepsin S with ligand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2" animBg="1" advAuto="0"/>
      <p:bldP spid="245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1"/>
          <p:cNvSpPr txBox="1">
            <a:spLocks noGrp="1"/>
          </p:cNvSpPr>
          <p:nvPr>
            <p:ph type="title"/>
          </p:nvPr>
        </p:nvSpPr>
        <p:spPr>
          <a:xfrm>
            <a:off x="1057205" y="-75518"/>
            <a:ext cx="22269590" cy="1181555"/>
          </a:xfrm>
          <a:prstGeom prst="rect">
            <a:avLst/>
          </a:prstGeom>
        </p:spPr>
        <p:txBody>
          <a:bodyPr/>
          <a:lstStyle/>
          <a:p>
            <a:r>
              <a:t>Picking the best crystal structure requires care</a:t>
            </a:r>
          </a:p>
        </p:txBody>
      </p:sp>
      <p:grpSp>
        <p:nvGrpSpPr>
          <p:cNvPr id="250" name="Group"/>
          <p:cNvGrpSpPr/>
          <p:nvPr/>
        </p:nvGrpSpPr>
        <p:grpSpPr>
          <a:xfrm>
            <a:off x="708607" y="1440189"/>
            <a:ext cx="7168374" cy="5482728"/>
            <a:chOff x="-52382" y="-340485"/>
            <a:chExt cx="7168372" cy="5482726"/>
          </a:xfrm>
        </p:grpSpPr>
        <p:pic>
          <p:nvPicPr>
            <p:cNvPr id="248" name="pic_3zov_bace_hunt.png" descr="pic_3zov_bace_hunt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18" y="773480"/>
              <a:ext cx="7069373" cy="4368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" name="BACE (Hunt)"/>
            <p:cNvSpPr txBox="1"/>
            <p:nvPr/>
          </p:nvSpPr>
          <p:spPr>
            <a:xfrm>
              <a:off x="-52383" y="-340486"/>
              <a:ext cx="6735303" cy="98310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828800">
                <a:lnSpc>
                  <a:spcPct val="90000"/>
                </a:lnSpc>
                <a:spcBef>
                  <a:spcPts val="2000"/>
                </a:spcBef>
                <a:defRPr sz="3200"/>
              </a:lvl1pPr>
            </a:lstStyle>
            <a:p>
              <a:r>
                <a:t>BACE (Hunt)</a:t>
              </a:r>
            </a:p>
          </p:txBody>
        </p:sp>
      </p:grpSp>
      <p:grpSp>
        <p:nvGrpSpPr>
          <p:cNvPr id="256" name="Group"/>
          <p:cNvGrpSpPr/>
          <p:nvPr/>
        </p:nvGrpSpPr>
        <p:grpSpPr>
          <a:xfrm>
            <a:off x="8527526" y="920433"/>
            <a:ext cx="15275282" cy="6525852"/>
            <a:chOff x="0" y="-838979"/>
            <a:chExt cx="15275281" cy="6525851"/>
          </a:xfrm>
        </p:grpSpPr>
        <p:sp>
          <p:nvSpPr>
            <p:cNvPr id="251" name="spleen tyrosine kinase"/>
            <p:cNvSpPr txBox="1"/>
            <p:nvPr/>
          </p:nvSpPr>
          <p:spPr>
            <a:xfrm>
              <a:off x="-1" y="-838980"/>
              <a:ext cx="7281408" cy="18246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828800">
                <a:lnSpc>
                  <a:spcPct val="90000"/>
                </a:lnSpc>
                <a:spcBef>
                  <a:spcPts val="2000"/>
                </a:spcBef>
                <a:defRPr sz="3000"/>
              </a:lvl1pPr>
            </a:lstStyle>
            <a:p>
              <a:r>
                <a:t>spleen tyrosine kinase</a:t>
              </a:r>
            </a:p>
          </p:txBody>
        </p:sp>
        <p:grpSp>
          <p:nvGrpSpPr>
            <p:cNvPr id="255" name="Group"/>
            <p:cNvGrpSpPr/>
            <p:nvPr/>
          </p:nvGrpSpPr>
          <p:grpSpPr>
            <a:xfrm>
              <a:off x="73863" y="312461"/>
              <a:ext cx="15201419" cy="5374411"/>
              <a:chOff x="0" y="0"/>
              <a:chExt cx="15201417" cy="5374410"/>
            </a:xfrm>
          </p:grpSpPr>
          <p:pic>
            <p:nvPicPr>
              <p:cNvPr id="252" name="pic_4pv0_sky.png" descr="pic_4pv0_sky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18449"/>
                <a:ext cx="7266958" cy="44908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3" name="pic_4px6_sky.png" descr="pic_4px6_sky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4460" y="0"/>
                <a:ext cx="7266958" cy="44908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4" name="Which protein structure?"/>
              <p:cNvSpPr txBox="1"/>
              <p:nvPr/>
            </p:nvSpPr>
            <p:spPr>
              <a:xfrm>
                <a:off x="4842737" y="4777930"/>
                <a:ext cx="6603940" cy="59648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1828800">
                  <a:lnSpc>
                    <a:spcPct val="90000"/>
                  </a:lnSpc>
                  <a:spcBef>
                    <a:spcPts val="2000"/>
                  </a:spcBef>
                  <a:defRPr sz="3200" b="1"/>
                </a:lvl1pPr>
              </a:lstStyle>
              <a:p>
                <a:r>
                  <a:t>Which protein structure?</a:t>
                </a:r>
              </a:p>
            </p:txBody>
          </p:sp>
        </p:grpSp>
      </p:grpSp>
      <p:sp>
        <p:nvSpPr>
          <p:cNvPr id="257" name="Alternative side chain conformations need to be assessed carefully"/>
          <p:cNvSpPr txBox="1"/>
          <p:nvPr/>
        </p:nvSpPr>
        <p:spPr>
          <a:xfrm>
            <a:off x="927590" y="8545965"/>
            <a:ext cx="8833432" cy="2369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85749" indent="-285749" defTabSz="584200">
              <a:buSzPct val="7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r>
              <a:t>Alternative side chain conformations need to be assessed carefully</a:t>
            </a:r>
          </a:p>
        </p:txBody>
      </p:sp>
      <p:sp>
        <p:nvSpPr>
          <p:cNvPr id="258" name="Active site residue densities are important for choosing the right crystal structure"/>
          <p:cNvSpPr txBox="1"/>
          <p:nvPr/>
        </p:nvSpPr>
        <p:spPr>
          <a:xfrm>
            <a:off x="10016256" y="8545965"/>
            <a:ext cx="11141872" cy="2369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85749" indent="-285749" defTabSz="584200">
              <a:buSzPct val="7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r>
              <a:t>Active site residue densities are important for choosing the right crystal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2" animBg="1" advAuto="0"/>
      <p:bldP spid="257" grpId="1" animBg="1" advAuto="0"/>
      <p:bldP spid="258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>
            <a:spLocks noGrp="1"/>
          </p:cNvSpPr>
          <p:nvPr>
            <p:ph type="title"/>
          </p:nvPr>
        </p:nvSpPr>
        <p:spPr>
          <a:xfrm>
            <a:off x="1057205" y="-49327"/>
            <a:ext cx="22269590" cy="1181555"/>
          </a:xfrm>
          <a:prstGeom prst="rect">
            <a:avLst/>
          </a:prstGeom>
        </p:spPr>
        <p:txBody>
          <a:bodyPr/>
          <a:lstStyle/>
          <a:p>
            <a:r>
              <a:t>The RCSB PDB report can help with choosing structures</a:t>
            </a:r>
          </a:p>
        </p:txBody>
      </p:sp>
      <p:pic>
        <p:nvPicPr>
          <p:cNvPr id="261" name="Jnk1_2gmx_pdb_report.png" descr="Jnk1_2gmx_pdb_repo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39" y="5099050"/>
            <a:ext cx="11937520" cy="35179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Jnk1 - 2GMX"/>
          <p:cNvSpPr txBox="1"/>
          <p:nvPr/>
        </p:nvSpPr>
        <p:spPr>
          <a:xfrm>
            <a:off x="3570882" y="3443024"/>
            <a:ext cx="3900782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t>Jnk1 - 2GMX</a:t>
            </a:r>
          </a:p>
        </p:txBody>
      </p:sp>
      <p:grpSp>
        <p:nvGrpSpPr>
          <p:cNvPr id="265" name="Group"/>
          <p:cNvGrpSpPr/>
          <p:nvPr/>
        </p:nvGrpSpPr>
        <p:grpSpPr>
          <a:xfrm>
            <a:off x="13178212" y="3443024"/>
            <a:ext cx="8928101" cy="5173926"/>
            <a:chOff x="0" y="0"/>
            <a:chExt cx="8928100" cy="5173925"/>
          </a:xfrm>
        </p:grpSpPr>
        <p:pic>
          <p:nvPicPr>
            <p:cNvPr id="263" name="Jnk1_3elj_pdb_report.png" descr="Jnk1_3elj_pdb_report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56025"/>
              <a:ext cx="8928100" cy="3517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4" name="Jnk1 - 3ELJ"/>
            <p:cNvSpPr txBox="1"/>
            <p:nvPr/>
          </p:nvSpPr>
          <p:spPr>
            <a:xfrm>
              <a:off x="3221150" y="0"/>
              <a:ext cx="3548555" cy="944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r>
                <a:t>Jnk1 - 3ELJ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1057205" y="-23136"/>
            <a:ext cx="22269590" cy="1181555"/>
          </a:xfrm>
          <a:prstGeom prst="rect">
            <a:avLst/>
          </a:prstGeom>
        </p:spPr>
        <p:txBody>
          <a:bodyPr/>
          <a:lstStyle>
            <a:lvl1pPr defTabSz="1463040">
              <a:defRPr sz="4800"/>
            </a:lvl1pPr>
          </a:lstStyle>
          <a:p>
            <a:r>
              <a:t>The Iridium score can help assess the trustworthiness of an X-ray structure</a:t>
            </a:r>
          </a:p>
        </p:txBody>
      </p:sp>
      <p:sp>
        <p:nvSpPr>
          <p:cNvPr id="268" name="Warren et al. Drug Discovery Today (2012) 17 270-1281"/>
          <p:cNvSpPr txBox="1"/>
          <p:nvPr/>
        </p:nvSpPr>
        <p:spPr>
          <a:xfrm>
            <a:off x="586111" y="12991078"/>
            <a:ext cx="10450019" cy="5937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457200">
              <a:lnSpc>
                <a:spcPts val="4200"/>
              </a:lnSpc>
              <a:defRPr sz="2700">
                <a:solidFill>
                  <a:srgbClr val="016EBC"/>
                </a:solidFill>
                <a:latin typeface="+mj-lt"/>
                <a:ea typeface="+mj-ea"/>
                <a:cs typeface="+mj-cs"/>
                <a:sym typeface="Helvetica Neue Light"/>
              </a:defRPr>
            </a:pPr>
            <a:r>
              <a:t>Warren et al.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Drug Discovery Today </a:t>
            </a:r>
            <a:r>
              <a:t>(2012)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17 </a:t>
            </a:r>
            <a:r>
              <a:t>270-1281</a:t>
            </a:r>
          </a:p>
        </p:txBody>
      </p:sp>
      <p:grpSp>
        <p:nvGrpSpPr>
          <p:cNvPr id="272" name="Group"/>
          <p:cNvGrpSpPr/>
          <p:nvPr/>
        </p:nvGrpSpPr>
        <p:grpSpPr>
          <a:xfrm>
            <a:off x="10163810" y="4633582"/>
            <a:ext cx="13483233" cy="8835427"/>
            <a:chOff x="0" y="0"/>
            <a:chExt cx="13483232" cy="8835425"/>
          </a:xfrm>
        </p:grpSpPr>
        <p:pic>
          <p:nvPicPr>
            <p:cNvPr id="269" name="Screenshot 2023-07-21 at 15.21.21.png" descr="Screenshot 2023-07-21 at 15.21.21.png"/>
            <p:cNvPicPr>
              <a:picLocks noChangeAspect="1"/>
            </p:cNvPicPr>
            <p:nvPr/>
          </p:nvPicPr>
          <p:blipFill>
            <a:blip r:embed="rId2"/>
            <a:srcRect r="13213"/>
            <a:stretch>
              <a:fillRect/>
            </a:stretch>
          </p:blipFill>
          <p:spPr>
            <a:xfrm>
              <a:off x="0" y="0"/>
              <a:ext cx="13483232" cy="16623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aphicFrame>
          <p:nvGraphicFramePr>
            <p:cNvPr id="270" name="Table 1"/>
            <p:cNvGraphicFramePr/>
            <p:nvPr/>
          </p:nvGraphicFramePr>
          <p:xfrm>
            <a:off x="2654826" y="5797395"/>
            <a:ext cx="10226575" cy="3038030"/>
          </p:xfrm>
          <a:graphic>
            <a:graphicData uri="http://schemas.openxmlformats.org/drawingml/2006/table">
              <a:tbl>
                <a:tblPr firstRow="1" bandRow="1">
                  <a:tableStyleId>{C7B018BB-80A7-4F77-B60F-C8B233D01FF8}</a:tableStyleId>
                </a:tblPr>
                <a:tblGrid>
                  <a:gridCol w="255664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566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55664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556644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596711"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tabLst>
                            <a:tab pos="1181100" algn="l"/>
                          </a:tabLst>
                          <a:defRPr sz="3000" b="0">
                            <a:latin typeface="Helvetica Neue Medium"/>
                            <a:ea typeface="Helvetica Neue Medium"/>
                            <a:cs typeface="Helvetica Neue Medium"/>
                            <a:sym typeface="Helvetica Neue Medium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929292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01710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tabLst>
                            <a:tab pos="11811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000">
                            <a:solidFill>
                              <a:srgbClr val="FFFFFF"/>
                            </a:solidFill>
                            <a:latin typeface="Helvetica Neue Medium"/>
                            <a:ea typeface="Helvetica Neue Medium"/>
                            <a:cs typeface="Helvetica Neue Medium"/>
                            <a:sym typeface="Helvetica Neue Medium"/>
                          </a:rPr>
                          <a:t>HT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929292"/>
                        </a:solidFill>
                        <a:miter lim="400000"/>
                      </a:lnL>
                      <a:lnR w="12700">
                        <a:solidFill>
                          <a:srgbClr val="929292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01710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tabLst>
                            <a:tab pos="11811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000">
                            <a:solidFill>
                              <a:srgbClr val="FFFFFF"/>
                            </a:solidFill>
                            <a:latin typeface="Helvetica Neue Medium"/>
                            <a:ea typeface="Helvetica Neue Medium"/>
                            <a:cs typeface="Helvetica Neue Medium"/>
                            <a:sym typeface="Helvetica Neue Medium"/>
                          </a:rPr>
                          <a:t>MT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929292"/>
                        </a:solidFill>
                        <a:miter lim="400000"/>
                      </a:lnL>
                      <a:lnR w="12700">
                        <a:solidFill>
                          <a:srgbClr val="929292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01710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tabLst>
                            <a:tab pos="11811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000">
                            <a:solidFill>
                              <a:srgbClr val="FFFFFF"/>
                            </a:solidFill>
                            <a:latin typeface="Helvetica Neue Medium"/>
                            <a:ea typeface="Helvetica Neue Medium"/>
                            <a:cs typeface="Helvetica Neue Medium"/>
                            <a:sym typeface="Helvetica Neue Medium"/>
                          </a:rPr>
                          <a:t>NT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929292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01710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96711"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Ligand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B8B8B8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B8B8B8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&gt; 0.9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B8B8B8"/>
                        </a:solidFill>
                        <a:miter lim="400000"/>
                      </a:lnL>
                      <a:lnR w="12700">
                        <a:solidFill>
                          <a:srgbClr val="B8B8B8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B8B8B8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&lt; 0.9 and &gt; 0.5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B8B8B8"/>
                        </a:solidFill>
                        <a:miter lim="400000"/>
                      </a:lnL>
                      <a:lnR w="12700">
                        <a:solidFill>
                          <a:srgbClr val="B8B8B8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B8B8B8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&lt; 0.5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B8B8B8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B8B8B8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96711"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Active Site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B8B8B8"/>
                        </a:solidFill>
                        <a:miter lim="400000"/>
                      </a:lnR>
                      <a:lnT w="12700">
                        <a:solidFill>
                          <a:srgbClr val="B8B8B8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E1E0D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&gt; 0.95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B8B8B8"/>
                        </a:solidFill>
                        <a:miter lim="400000"/>
                      </a:lnL>
                      <a:lnR w="12700">
                        <a:solidFill>
                          <a:srgbClr val="B8B8B8"/>
                        </a:solidFill>
                        <a:miter lim="400000"/>
                      </a:lnR>
                      <a:lnT w="12700">
                        <a:solidFill>
                          <a:srgbClr val="B8B8B8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E1E0D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&lt; 0.95 and &gt; 0.5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B8B8B8"/>
                        </a:solidFill>
                        <a:miter lim="400000"/>
                      </a:lnL>
                      <a:lnR w="12700">
                        <a:solidFill>
                          <a:srgbClr val="B8B8B8"/>
                        </a:solidFill>
                        <a:miter lim="400000"/>
                      </a:lnR>
                      <a:lnT w="12700">
                        <a:solidFill>
                          <a:srgbClr val="B8B8B8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E1E0D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&lt; 0.5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B8B8B8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B8B8B8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E1E0D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271" name="12 Features to inform the Iridium Score:…"/>
            <p:cNvSpPr txBox="1"/>
            <p:nvPr/>
          </p:nvSpPr>
          <p:spPr>
            <a:xfrm>
              <a:off x="1079888" y="2220999"/>
              <a:ext cx="7934516" cy="382250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584200">
                <a:defRPr sz="3500">
                  <a:latin typeface="+mj-lt"/>
                  <a:ea typeface="+mj-ea"/>
                  <a:cs typeface="+mj-cs"/>
                  <a:sym typeface="Helvetica Neue Light"/>
                </a:defRPr>
              </a:pPr>
              <a:r>
                <a:t>12 Features to inform the Iridium Score:</a:t>
              </a:r>
            </a:p>
            <a:p>
              <a:pPr marL="228600" indent="-228600" defTabSz="584200">
                <a:buSzPct val="70000"/>
                <a:buChar char="•"/>
                <a:defRPr sz="3500">
                  <a:latin typeface="+mj-lt"/>
                  <a:ea typeface="+mj-ea"/>
                  <a:cs typeface="+mj-cs"/>
                  <a:sym typeface="Helvetica Neue Light"/>
                </a:defRPr>
              </a:pPr>
              <a:r>
                <a:t>R-free value</a:t>
              </a:r>
            </a:p>
            <a:p>
              <a:pPr marL="228600" indent="-228600" defTabSz="584200">
                <a:buSzPct val="70000"/>
                <a:buChar char="•"/>
                <a:defRPr sz="3500">
                  <a:latin typeface="+mj-lt"/>
                  <a:ea typeface="+mj-ea"/>
                  <a:cs typeface="+mj-cs"/>
                  <a:sym typeface="Helvetica Neue Light"/>
                </a:defRPr>
              </a:pPr>
              <a:r>
                <a:t>Resolution</a:t>
              </a:r>
            </a:p>
            <a:p>
              <a:pPr marL="228600" indent="-228600" defTabSz="584200">
                <a:buSzPct val="70000"/>
                <a:buChar char="•"/>
                <a:defRPr sz="3500">
                  <a:latin typeface="+mj-lt"/>
                  <a:ea typeface="+mj-ea"/>
                  <a:cs typeface="+mj-cs"/>
                  <a:sym typeface="Helvetica Neue Light"/>
                </a:defRPr>
              </a:pPr>
              <a:r>
                <a:t>Density coverage of ligand heavy atoms</a:t>
              </a:r>
            </a:p>
            <a:p>
              <a:pPr marL="228600" indent="-228600" defTabSz="584200">
                <a:buSzPct val="70000"/>
                <a:buChar char="•"/>
                <a:defRPr sz="3500">
                  <a:latin typeface="+mj-lt"/>
                  <a:ea typeface="+mj-ea"/>
                  <a:cs typeface="+mj-cs"/>
                  <a:sym typeface="Helvetica Neue Light"/>
                </a:defRPr>
              </a:pPr>
              <a:r>
                <a:t>Active site density coverage</a:t>
              </a:r>
            </a:p>
            <a:p>
              <a:pPr marL="228600" indent="-228600" defTabSz="584200">
                <a:buSzPct val="70000"/>
                <a:buChar char="•"/>
                <a:defRPr sz="3500">
                  <a:latin typeface="+mj-lt"/>
                  <a:ea typeface="+mj-ea"/>
                  <a:cs typeface="+mj-cs"/>
                  <a:sym typeface="Helvetica Neue Light"/>
                </a:defRPr>
              </a:pPr>
              <a:r>
                <a:t>Alternative locations active site/ligands</a:t>
              </a:r>
            </a:p>
            <a:p>
              <a:pPr marL="228600" indent="-228600" defTabSz="584200">
                <a:buSzPct val="70000"/>
                <a:buChar char="•"/>
                <a:defRPr sz="3500">
                  <a:latin typeface="+mj-lt"/>
                  <a:ea typeface="+mj-ea"/>
                  <a:cs typeface="+mj-cs"/>
                  <a:sym typeface="Helvetica Neue Light"/>
                </a:defRPr>
              </a:pPr>
              <a:r>
                <a:t>[…]</a:t>
              </a:r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1280971" y="1820782"/>
            <a:ext cx="8874765" cy="10074436"/>
            <a:chOff x="0" y="0"/>
            <a:chExt cx="8874763" cy="10074434"/>
          </a:xfrm>
        </p:grpSpPr>
        <p:pic>
          <p:nvPicPr>
            <p:cNvPr id="27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534" y="0"/>
              <a:ext cx="8689230" cy="100744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4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8111686"/>
              <a:ext cx="3810000" cy="133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6" name="Screenshot 2023-07-21 at 14.22.55.png" descr="Screenshot 2023-07-21 at 14.22.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2340" y="984190"/>
            <a:ext cx="9612412" cy="3347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2" animBg="1" advAuto="0"/>
      <p:bldP spid="275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1"/>
          <p:cNvSpPr txBox="1">
            <a:spLocks noGrp="1"/>
          </p:cNvSpPr>
          <p:nvPr>
            <p:ph type="title"/>
          </p:nvPr>
        </p:nvSpPr>
        <p:spPr>
          <a:xfrm>
            <a:off x="2799060" y="-23136"/>
            <a:ext cx="18785880" cy="1181555"/>
          </a:xfrm>
          <a:prstGeom prst="rect">
            <a:avLst/>
          </a:prstGeom>
        </p:spPr>
        <p:txBody>
          <a:bodyPr/>
          <a:lstStyle/>
          <a:p>
            <a:r>
              <a:t>Missing information in structures: Hydrogen atoms</a:t>
            </a:r>
          </a:p>
        </p:txBody>
      </p:sp>
      <p:sp>
        <p:nvSpPr>
          <p:cNvPr id="279" name="Missing from most crystal structures…"/>
          <p:cNvSpPr txBox="1"/>
          <p:nvPr/>
        </p:nvSpPr>
        <p:spPr>
          <a:xfrm>
            <a:off x="1406151" y="3953326"/>
            <a:ext cx="10665975" cy="6260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508000" indent="-508000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Missing from most crystal structures</a:t>
            </a:r>
          </a:p>
          <a:p>
            <a:pPr marL="508000" indent="-508000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Needed for molecular modelling</a:t>
            </a:r>
          </a:p>
          <a:p>
            <a:pPr marL="508000" indent="-508000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Most MD packages (AMBER, CHARMM, GROMACS, etc.) include tools to “automatically” add H-atoms.</a:t>
            </a:r>
          </a:p>
          <a:p>
            <a:pPr marL="508000" indent="-508000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Any issues?</a:t>
            </a:r>
          </a:p>
        </p:txBody>
      </p:sp>
      <p:pic>
        <p:nvPicPr>
          <p:cNvPr id="280" name="bpti_add_h.mp4" descr="bpti_add_h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64159" y="2049773"/>
            <a:ext cx="7910375" cy="10727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0" fill="hold"/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1"/>
          <p:cNvSpPr txBox="1">
            <a:spLocks noGrp="1"/>
          </p:cNvSpPr>
          <p:nvPr>
            <p:ph type="title"/>
          </p:nvPr>
        </p:nvSpPr>
        <p:spPr>
          <a:xfrm>
            <a:off x="2799060" y="-75518"/>
            <a:ext cx="18785880" cy="1181555"/>
          </a:xfrm>
          <a:prstGeom prst="rect">
            <a:avLst/>
          </a:prstGeom>
        </p:spPr>
        <p:txBody>
          <a:bodyPr/>
          <a:lstStyle/>
          <a:p>
            <a:r>
              <a:t>How to choose the right tautomer?</a:t>
            </a:r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939" y="2519968"/>
            <a:ext cx="10331672" cy="8357468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His 171"/>
          <p:cNvSpPr txBox="1"/>
          <p:nvPr/>
        </p:nvSpPr>
        <p:spPr>
          <a:xfrm>
            <a:off x="11319256" y="8419351"/>
            <a:ext cx="2348628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t>His 171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487" y="4736489"/>
            <a:ext cx="8019677" cy="4297838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Which tautomer?"/>
          <p:cNvSpPr txBox="1"/>
          <p:nvPr/>
        </p:nvSpPr>
        <p:spPr>
          <a:xfrm>
            <a:off x="1414849" y="2577277"/>
            <a:ext cx="4995288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t>Which tautomer?</a:t>
            </a:r>
          </a:p>
        </p:txBody>
      </p:sp>
      <p:sp>
        <p:nvSpPr>
          <p:cNvPr id="287" name="δ-tautomer"/>
          <p:cNvSpPr txBox="1"/>
          <p:nvPr/>
        </p:nvSpPr>
        <p:spPr>
          <a:xfrm>
            <a:off x="1427630" y="9572138"/>
            <a:ext cx="2545081" cy="156658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defTabSz="457200">
              <a:lnSpc>
                <a:spcPts val="5800"/>
              </a:lnSpc>
              <a:defRPr sz="4000"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d</a:t>
            </a:r>
            <a:r>
              <a:t>-tautomer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88" name="ε-tautomer"/>
          <p:cNvSpPr txBox="1"/>
          <p:nvPr/>
        </p:nvSpPr>
        <p:spPr>
          <a:xfrm>
            <a:off x="6121110" y="9572138"/>
            <a:ext cx="2517052" cy="156658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defTabSz="457200">
              <a:lnSpc>
                <a:spcPts val="5800"/>
              </a:lnSpc>
              <a:defRPr sz="4000"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e</a:t>
            </a:r>
            <a:r>
              <a:t>-tautomer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>
            <a:spLocks noGrp="1"/>
          </p:cNvSpPr>
          <p:nvPr>
            <p:ph type="title"/>
          </p:nvPr>
        </p:nvSpPr>
        <p:spPr>
          <a:xfrm>
            <a:off x="515401" y="-23136"/>
            <a:ext cx="23353198" cy="1181555"/>
          </a:xfrm>
          <a:prstGeom prst="rect">
            <a:avLst/>
          </a:prstGeom>
        </p:spPr>
        <p:txBody>
          <a:bodyPr/>
          <a:lstStyle/>
          <a:p>
            <a:r>
              <a:t>How to choose the right tautomer and protonation state?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939" y="2519968"/>
            <a:ext cx="10331672" cy="835746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His 171"/>
          <p:cNvSpPr txBox="1"/>
          <p:nvPr/>
        </p:nvSpPr>
        <p:spPr>
          <a:xfrm>
            <a:off x="11319256" y="8419351"/>
            <a:ext cx="2348628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t>His 171</a:t>
            </a:r>
          </a:p>
        </p:txBody>
      </p:sp>
      <p:sp>
        <p:nvSpPr>
          <p:cNvPr id="293" name="Which tautomer and protonation?"/>
          <p:cNvSpPr txBox="1"/>
          <p:nvPr/>
        </p:nvSpPr>
        <p:spPr>
          <a:xfrm>
            <a:off x="1390777" y="2518405"/>
            <a:ext cx="9585086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t>Which tautomer and protonation?</a:t>
            </a:r>
          </a:p>
        </p:txBody>
      </p:sp>
      <p:sp>
        <p:nvSpPr>
          <p:cNvPr id="294" name="δ-tautomer"/>
          <p:cNvSpPr txBox="1"/>
          <p:nvPr/>
        </p:nvSpPr>
        <p:spPr>
          <a:xfrm>
            <a:off x="1048107" y="9039329"/>
            <a:ext cx="2632457" cy="15397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800"/>
              </a:lnSpc>
              <a:defRPr sz="400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r>
              <a:t>δ-tautomer</a:t>
            </a:r>
          </a:p>
        </p:txBody>
      </p:sp>
      <p:sp>
        <p:nvSpPr>
          <p:cNvPr id="295" name="ε-tautomer"/>
          <p:cNvSpPr txBox="1"/>
          <p:nvPr/>
        </p:nvSpPr>
        <p:spPr>
          <a:xfrm>
            <a:off x="4698929" y="9039329"/>
            <a:ext cx="3809361" cy="15397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457200">
              <a:lnSpc>
                <a:spcPts val="5800"/>
              </a:lnSpc>
              <a:defRPr sz="400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r>
              <a:t>ε-tautomer</a:t>
            </a:r>
          </a:p>
        </p:txBody>
      </p:sp>
      <p:pic>
        <p:nvPicPr>
          <p:cNvPr id="2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953" y="5000022"/>
            <a:ext cx="8633160" cy="3296917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Protonated"/>
          <p:cNvSpPr txBox="1"/>
          <p:nvPr/>
        </p:nvSpPr>
        <p:spPr>
          <a:xfrm>
            <a:off x="8112024" y="9058081"/>
            <a:ext cx="2681010" cy="1529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800"/>
              </a:lnSpc>
              <a:defRPr sz="4000"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Protonated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2799060" y="-23136"/>
            <a:ext cx="18785880" cy="1181555"/>
          </a:xfrm>
          <a:prstGeom prst="rect">
            <a:avLst/>
          </a:prstGeom>
        </p:spPr>
        <p:txBody>
          <a:bodyPr/>
          <a:lstStyle/>
          <a:p>
            <a:r>
              <a:t>We need to worry about pKa to decide protonation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538" y="4563465"/>
            <a:ext cx="12348428" cy="6270902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pKa: pH at which an acidic/basic group is 50% protonated/deprotonated.…"/>
          <p:cNvSpPr txBox="1"/>
          <p:nvPr/>
        </p:nvSpPr>
        <p:spPr>
          <a:xfrm>
            <a:off x="1414930" y="1740321"/>
            <a:ext cx="8412629" cy="1070546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396875" indent="-396875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pKa: pH at which an acidic/basic group is 50% protonated/deprotonated.</a:t>
            </a:r>
          </a:p>
          <a:p>
            <a:pPr marL="396875" indent="-396875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pKas are not fixed things!</a:t>
            </a:r>
          </a:p>
          <a:p>
            <a:pPr marL="396875" indent="-396875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“Standard” values refer to the situation when the group is in dilute aqueous solution.</a:t>
            </a:r>
          </a:p>
          <a:p>
            <a:pPr marL="396875" indent="-396875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Groups buried in the centre of hydrophobic proteins or close to other charged groups can show large pKa shifts.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 txBox="1">
            <a:spLocks noGrp="1"/>
          </p:cNvSpPr>
          <p:nvPr>
            <p:ph type="title"/>
          </p:nvPr>
        </p:nvSpPr>
        <p:spPr>
          <a:xfrm>
            <a:off x="1676400" y="47393"/>
            <a:ext cx="21031200" cy="1117011"/>
          </a:xfrm>
          <a:prstGeom prst="rect">
            <a:avLst/>
          </a:prstGeom>
        </p:spPr>
        <p:txBody>
          <a:bodyPr/>
          <a:lstStyle>
            <a:lvl1pPr defTabSz="1609344">
              <a:defRPr sz="6160"/>
            </a:lvl1pPr>
          </a:lstStyle>
          <a:p>
            <a:r>
              <a:t>A typical workflow for molecular dynamics</a:t>
            </a:r>
          </a:p>
        </p:txBody>
      </p:sp>
      <p:sp>
        <p:nvSpPr>
          <p:cNvPr id="116" name="Get protein structure"/>
          <p:cNvSpPr/>
          <p:nvPr/>
        </p:nvSpPr>
        <p:spPr>
          <a:xfrm>
            <a:off x="2395334" y="1783132"/>
            <a:ext cx="2951428" cy="926879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  <a:effectLst>
            <a:outerShdw blurRad="1270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 anchor="ctr"/>
          <a:lstStyle>
            <a:lvl1pPr algn="ctr" defTabSz="1300479">
              <a:defRPr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Get protein structure</a:t>
            </a:r>
          </a:p>
        </p:txBody>
      </p:sp>
      <p:sp>
        <p:nvSpPr>
          <p:cNvPr id="117" name="Simulation Analysis"/>
          <p:cNvSpPr/>
          <p:nvPr/>
        </p:nvSpPr>
        <p:spPr>
          <a:xfrm>
            <a:off x="1336761" y="10329077"/>
            <a:ext cx="4915130" cy="1168760"/>
          </a:xfrm>
          <a:prstGeom prst="rect">
            <a:avLst/>
          </a:prstGeom>
          <a:solidFill>
            <a:srgbClr val="942193"/>
          </a:solidFill>
          <a:ln w="12700">
            <a:solidFill>
              <a:srgbClr val="4F81BD"/>
            </a:solidFill>
          </a:ln>
          <a:effectLst>
            <a:outerShdw blurRad="127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 anchor="ctr"/>
          <a:lstStyle>
            <a:lvl1pPr algn="ctr" defTabSz="1300479">
              <a:defRPr sz="3000">
                <a:solidFill>
                  <a:srgbClr val="FFFFFF"/>
                </a:solidFill>
              </a:defRPr>
            </a:lvl1pPr>
          </a:lstStyle>
          <a:p>
            <a:r>
              <a:t>Simulation Analysis</a:t>
            </a:r>
          </a:p>
        </p:txBody>
      </p:sp>
      <p:sp>
        <p:nvSpPr>
          <p:cNvPr id="118" name="Line"/>
          <p:cNvSpPr/>
          <p:nvPr/>
        </p:nvSpPr>
        <p:spPr>
          <a:xfrm>
            <a:off x="3814854" y="2858781"/>
            <a:ext cx="1" cy="765077"/>
          </a:xfrm>
          <a:prstGeom prst="line">
            <a:avLst/>
          </a:prstGeom>
          <a:ln w="38100">
            <a:solidFill>
              <a:srgbClr val="4F81BD"/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29756" tIns="29756" rIns="29756" bIns="29756"/>
          <a:lstStyle/>
          <a:p>
            <a:pPr defTabSz="1300479"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2076299" y="3772628"/>
            <a:ext cx="3589498" cy="1692063"/>
            <a:chOff x="0" y="0"/>
            <a:chExt cx="3589496" cy="1692062"/>
          </a:xfrm>
        </p:grpSpPr>
        <p:sp>
          <p:nvSpPr>
            <p:cNvPr id="119" name="Prep for simulation"/>
            <p:cNvSpPr/>
            <p:nvPr/>
          </p:nvSpPr>
          <p:spPr>
            <a:xfrm>
              <a:off x="0" y="0"/>
              <a:ext cx="3589497" cy="748653"/>
            </a:xfrm>
            <a:prstGeom prst="rect">
              <a:avLst/>
            </a:prstGeom>
            <a:solidFill>
              <a:srgbClr val="51A7F9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ctr">
              <a:noAutofit/>
            </a:bodyPr>
            <a:lstStyle>
              <a:lvl1pPr algn="ctr" defTabSz="1300479"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t>Prep for simulation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732015" y="926986"/>
              <a:ext cx="1" cy="765077"/>
            </a:xfrm>
            <a:prstGeom prst="line">
              <a:avLst/>
            </a:prstGeom>
            <a:noFill/>
            <a:ln w="38100" cap="flat">
              <a:solidFill>
                <a:srgbClr val="4F81BD"/>
              </a:solidFill>
              <a:prstDash val="solid"/>
              <a:round/>
              <a:tailEnd type="triangle" w="med" len="med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29756" tIns="29756" rIns="29756" bIns="29756" numCol="1" anchor="t">
              <a:noAutofit/>
            </a:bodyPr>
            <a:lstStyle/>
            <a:p>
              <a:pPr defTabSz="1300479">
                <a:defRPr sz="24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24" name="Group"/>
          <p:cNvGrpSpPr/>
          <p:nvPr/>
        </p:nvGrpSpPr>
        <p:grpSpPr>
          <a:xfrm>
            <a:off x="1684122" y="5590248"/>
            <a:ext cx="4373852" cy="1687716"/>
            <a:chOff x="0" y="0"/>
            <a:chExt cx="4373850" cy="1687715"/>
          </a:xfrm>
        </p:grpSpPr>
        <p:sp>
          <p:nvSpPr>
            <p:cNvPr id="122" name="Simulation setup"/>
            <p:cNvSpPr/>
            <p:nvPr/>
          </p:nvSpPr>
          <p:spPr>
            <a:xfrm>
              <a:off x="0" y="0"/>
              <a:ext cx="4373851" cy="748653"/>
            </a:xfrm>
            <a:prstGeom prst="rect">
              <a:avLst/>
            </a:prstGeom>
            <a:solidFill>
              <a:srgbClr val="009193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ctr">
              <a:noAutofit/>
            </a:bodyPr>
            <a:lstStyle>
              <a:lvl1pPr algn="ctr" defTabSz="1300479">
                <a:defRPr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Simulation setup</a:t>
              </a:r>
            </a:p>
          </p:txBody>
        </p:sp>
        <p:sp>
          <p:nvSpPr>
            <p:cNvPr id="123" name="Line"/>
            <p:cNvSpPr/>
            <p:nvPr/>
          </p:nvSpPr>
          <p:spPr>
            <a:xfrm>
              <a:off x="2110203" y="922639"/>
              <a:ext cx="1" cy="765077"/>
            </a:xfrm>
            <a:prstGeom prst="line">
              <a:avLst/>
            </a:prstGeom>
            <a:noFill/>
            <a:ln w="38100" cap="flat">
              <a:solidFill>
                <a:srgbClr val="4F81BD"/>
              </a:solidFill>
              <a:prstDash val="solid"/>
              <a:round/>
              <a:tailEnd type="triangle" w="med" len="med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29756" tIns="29756" rIns="29756" bIns="29756" numCol="1" anchor="t">
              <a:noAutofit/>
            </a:bodyPr>
            <a:lstStyle/>
            <a:p>
              <a:pPr defTabSz="1300479">
                <a:defRPr sz="24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27" name="Group"/>
          <p:cNvGrpSpPr/>
          <p:nvPr/>
        </p:nvGrpSpPr>
        <p:grpSpPr>
          <a:xfrm>
            <a:off x="1336761" y="7385110"/>
            <a:ext cx="4956187" cy="2774039"/>
            <a:chOff x="0" y="0"/>
            <a:chExt cx="4956185" cy="2774037"/>
          </a:xfrm>
        </p:grpSpPr>
        <p:sp>
          <p:nvSpPr>
            <p:cNvPr id="125" name="Run Simulation Protocol"/>
            <p:cNvSpPr/>
            <p:nvPr/>
          </p:nvSpPr>
          <p:spPr>
            <a:xfrm>
              <a:off x="0" y="0"/>
              <a:ext cx="4956186" cy="1657021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4F81BD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ctr">
              <a:noAutofit/>
            </a:bodyPr>
            <a:lstStyle>
              <a:lvl1pPr algn="ctr" defTabSz="1300479"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t>Run Simulation Protocol</a:t>
              </a:r>
            </a:p>
          </p:txBody>
        </p:sp>
        <p:sp>
          <p:nvSpPr>
            <p:cNvPr id="126" name="Line"/>
            <p:cNvSpPr/>
            <p:nvPr/>
          </p:nvSpPr>
          <p:spPr>
            <a:xfrm>
              <a:off x="2471553" y="1830735"/>
              <a:ext cx="1" cy="943303"/>
            </a:xfrm>
            <a:prstGeom prst="line">
              <a:avLst/>
            </a:prstGeom>
            <a:noFill/>
            <a:ln w="38100" cap="flat">
              <a:solidFill>
                <a:srgbClr val="4F81BD"/>
              </a:solidFill>
              <a:prstDash val="solid"/>
              <a:round/>
              <a:tailEnd type="triangle" w="med" len="med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29756" tIns="29756" rIns="29756" bIns="29756" numCol="1" anchor="t">
              <a:noAutofit/>
            </a:bodyPr>
            <a:lstStyle/>
            <a:p>
              <a:pPr defTabSz="1300479">
                <a:defRPr sz="24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128" name="Rectangle 5"/>
          <p:cNvSpPr txBox="1"/>
          <p:nvPr/>
        </p:nvSpPr>
        <p:spPr>
          <a:xfrm>
            <a:off x="12009752" y="5801841"/>
            <a:ext cx="258974" cy="519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800" u="sng">
                <a:noFill/>
                <a:latin typeface="Arial"/>
                <a:ea typeface="Arial"/>
                <a:cs typeface="Arial"/>
                <a:sym typeface="Arial"/>
                <a:hlinkClick r:id="rId2"/>
              </a:defRPr>
            </a:lvl1pPr>
          </a:lstStyle>
          <a:p>
            <a:pPr>
              <a:defRPr u="none">
                <a:solidFill>
                  <a:srgbClr val="0365C0"/>
                </a:solidFill>
              </a:defRPr>
            </a:pPr>
            <a:r>
              <a:rPr u="sng">
                <a:noFill/>
                <a:hlinkClick r:id="rId2"/>
              </a:rPr>
              <a:t> </a:t>
            </a:r>
          </a:p>
        </p:txBody>
      </p:sp>
      <p:grpSp>
        <p:nvGrpSpPr>
          <p:cNvPr id="138" name="Group"/>
          <p:cNvGrpSpPr/>
          <p:nvPr/>
        </p:nvGrpSpPr>
        <p:grpSpPr>
          <a:xfrm>
            <a:off x="9109018" y="10268483"/>
            <a:ext cx="12415366" cy="2519564"/>
            <a:chOff x="0" y="0"/>
            <a:chExt cx="12415364" cy="2519562"/>
          </a:xfrm>
        </p:grpSpPr>
        <p:sp>
          <p:nvSpPr>
            <p:cNvPr id="129" name="Rectangle"/>
            <p:cNvSpPr/>
            <p:nvPr/>
          </p:nvSpPr>
          <p:spPr>
            <a:xfrm>
              <a:off x="0" y="0"/>
              <a:ext cx="11373247" cy="1736030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773F9B"/>
              </a:solidFill>
              <a:prstDash val="solid"/>
              <a:round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29756" tIns="29756" rIns="29756" bIns="29756" numCol="1" anchor="ctr">
              <a:noAutofit/>
            </a:bodyPr>
            <a:lstStyle/>
            <a:p>
              <a:pPr defTabSz="1300479">
                <a:defRPr sz="2400">
                  <a:solidFill>
                    <a:srgbClr val="773F9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0" name="PyEMMA"/>
            <p:cNvSpPr txBox="1"/>
            <p:nvPr/>
          </p:nvSpPr>
          <p:spPr>
            <a:xfrm>
              <a:off x="169501" y="136022"/>
              <a:ext cx="2205079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3000" b="1">
                  <a:solidFill>
                    <a:srgbClr val="00882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PyEMMA</a:t>
              </a:r>
            </a:p>
          </p:txBody>
        </p:sp>
        <p:sp>
          <p:nvSpPr>
            <p:cNvPr id="131" name="MDTraj"/>
            <p:cNvSpPr txBox="1"/>
            <p:nvPr/>
          </p:nvSpPr>
          <p:spPr>
            <a:xfrm>
              <a:off x="967256" y="878292"/>
              <a:ext cx="2205079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3000" b="1">
                  <a:solidFill>
                    <a:srgbClr val="00882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MDTraj</a:t>
              </a:r>
            </a:p>
          </p:txBody>
        </p:sp>
        <p:sp>
          <p:nvSpPr>
            <p:cNvPr id="132" name="MDAnalysis"/>
            <p:cNvSpPr txBox="1"/>
            <p:nvPr/>
          </p:nvSpPr>
          <p:spPr>
            <a:xfrm>
              <a:off x="2706727" y="48209"/>
              <a:ext cx="2457760" cy="64105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3000" b="1">
                  <a:solidFill>
                    <a:srgbClr val="00882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MDAnalysis</a:t>
              </a:r>
            </a:p>
          </p:txBody>
        </p:sp>
        <p:sp>
          <p:nvSpPr>
            <p:cNvPr id="133" name="MDAnalysis"/>
            <p:cNvSpPr txBox="1"/>
            <p:nvPr/>
          </p:nvSpPr>
          <p:spPr>
            <a:xfrm>
              <a:off x="3514718" y="868015"/>
              <a:ext cx="2457759" cy="68957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3000" b="1">
                  <a:solidFill>
                    <a:srgbClr val="00882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MDAnalysis</a:t>
              </a:r>
            </a:p>
          </p:txBody>
        </p:sp>
        <p:sp>
          <p:nvSpPr>
            <p:cNvPr id="134" name="VMD"/>
            <p:cNvSpPr txBox="1"/>
            <p:nvPr/>
          </p:nvSpPr>
          <p:spPr>
            <a:xfrm>
              <a:off x="6227687" y="951706"/>
              <a:ext cx="2205079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VMD</a:t>
              </a:r>
            </a:p>
          </p:txBody>
        </p:sp>
        <p:sp>
          <p:nvSpPr>
            <p:cNvPr id="135" name="md-analysis-tools"/>
            <p:cNvSpPr txBox="1"/>
            <p:nvPr/>
          </p:nvSpPr>
          <p:spPr>
            <a:xfrm>
              <a:off x="6122299" y="32160"/>
              <a:ext cx="3531193" cy="610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md-analysis-tools</a:t>
              </a:r>
            </a:p>
          </p:txBody>
        </p:sp>
        <p:sp>
          <p:nvSpPr>
            <p:cNvPr id="136" name="[…]"/>
            <p:cNvSpPr txBox="1"/>
            <p:nvPr/>
          </p:nvSpPr>
          <p:spPr>
            <a:xfrm>
              <a:off x="10286785" y="1264925"/>
              <a:ext cx="1518152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[…]</a:t>
              </a:r>
            </a:p>
          </p:txBody>
        </p:sp>
        <p:sp>
          <p:nvSpPr>
            <p:cNvPr id="137" name="TCL, bash, python, Perl … get creative"/>
            <p:cNvSpPr txBox="1"/>
            <p:nvPr/>
          </p:nvSpPr>
          <p:spPr>
            <a:xfrm>
              <a:off x="3959259" y="1814400"/>
              <a:ext cx="8456106" cy="70516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TCL, bash, python, Perl … get creative</a:t>
              </a:r>
            </a:p>
          </p:txBody>
        </p:sp>
      </p:grpSp>
      <p:grpSp>
        <p:nvGrpSpPr>
          <p:cNvPr id="150" name="Group"/>
          <p:cNvGrpSpPr/>
          <p:nvPr/>
        </p:nvGrpSpPr>
        <p:grpSpPr>
          <a:xfrm>
            <a:off x="10017360" y="1643771"/>
            <a:ext cx="12017234" cy="4171320"/>
            <a:chOff x="0" y="0"/>
            <a:chExt cx="12017233" cy="4171318"/>
          </a:xfrm>
        </p:grpSpPr>
        <p:sp>
          <p:nvSpPr>
            <p:cNvPr id="139" name="Rectangle"/>
            <p:cNvSpPr/>
            <p:nvPr/>
          </p:nvSpPr>
          <p:spPr>
            <a:xfrm>
              <a:off x="0" y="0"/>
              <a:ext cx="8710969" cy="337301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365C0"/>
              </a:solidFill>
              <a:prstDash val="solid"/>
              <a:round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29756" tIns="29756" rIns="29756" bIns="29756" numCol="1" anchor="ctr">
              <a:noAutofit/>
            </a:bodyPr>
            <a:lstStyle/>
            <a:p>
              <a:pPr defTabSz="1300479">
                <a:defRPr sz="2400">
                  <a:solidFill>
                    <a:srgbClr val="0365C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0" name="pdb api"/>
            <p:cNvSpPr txBox="1"/>
            <p:nvPr/>
          </p:nvSpPr>
          <p:spPr>
            <a:xfrm>
              <a:off x="1032762" y="215179"/>
              <a:ext cx="1570989" cy="61009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pdb api</a:t>
              </a:r>
            </a:p>
          </p:txBody>
        </p:sp>
        <p:sp>
          <p:nvSpPr>
            <p:cNvPr id="141" name="RDkit"/>
            <p:cNvSpPr txBox="1"/>
            <p:nvPr/>
          </p:nvSpPr>
          <p:spPr>
            <a:xfrm>
              <a:off x="3747923" y="954504"/>
              <a:ext cx="1215123" cy="61009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RDkit</a:t>
              </a:r>
            </a:p>
          </p:txBody>
        </p:sp>
        <p:sp>
          <p:nvSpPr>
            <p:cNvPr id="142" name="OpenMM tools"/>
            <p:cNvSpPr txBox="1"/>
            <p:nvPr/>
          </p:nvSpPr>
          <p:spPr>
            <a:xfrm>
              <a:off x="4957029" y="1619106"/>
              <a:ext cx="2929713" cy="61009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OpenMM tools</a:t>
              </a:r>
            </a:p>
          </p:txBody>
        </p:sp>
        <p:sp>
          <p:nvSpPr>
            <p:cNvPr id="143" name="Amber tools"/>
            <p:cNvSpPr txBox="1"/>
            <p:nvPr/>
          </p:nvSpPr>
          <p:spPr>
            <a:xfrm>
              <a:off x="4061352" y="2181710"/>
              <a:ext cx="2456925" cy="610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Amber tools</a:t>
              </a:r>
            </a:p>
          </p:txBody>
        </p:sp>
        <p:sp>
          <p:nvSpPr>
            <p:cNvPr id="144" name="pdb2gmx"/>
            <p:cNvSpPr txBox="1"/>
            <p:nvPr/>
          </p:nvSpPr>
          <p:spPr>
            <a:xfrm>
              <a:off x="4329918" y="268473"/>
              <a:ext cx="1919792" cy="610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pdb2gmx</a:t>
              </a:r>
            </a:p>
          </p:txBody>
        </p:sp>
        <p:sp>
          <p:nvSpPr>
            <p:cNvPr id="145" name="[…]"/>
            <p:cNvSpPr txBox="1"/>
            <p:nvPr/>
          </p:nvSpPr>
          <p:spPr>
            <a:xfrm>
              <a:off x="7399211" y="2848104"/>
              <a:ext cx="1518152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[…]</a:t>
              </a:r>
            </a:p>
          </p:txBody>
        </p:sp>
        <p:sp>
          <p:nvSpPr>
            <p:cNvPr id="146" name="GUI, TCL, bash, python, Perl … get creative"/>
            <p:cNvSpPr txBox="1"/>
            <p:nvPr/>
          </p:nvSpPr>
          <p:spPr>
            <a:xfrm>
              <a:off x="3561128" y="3466156"/>
              <a:ext cx="8456106" cy="70516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GUI, TCL, bash, python, Perl … get creative</a:t>
              </a:r>
            </a:p>
          </p:txBody>
        </p:sp>
        <p:pic>
          <p:nvPicPr>
            <p:cNvPr id="147" name="Screenshot 2023-07-21 at 14.04.17.png" descr="Screenshot 2023-07-21 at 14.04.17.png"/>
            <p:cNvPicPr>
              <a:picLocks noChangeAspect="1"/>
            </p:cNvPicPr>
            <p:nvPr/>
          </p:nvPicPr>
          <p:blipFill>
            <a:blip r:embed="rId3"/>
            <a:srcRect l="4321" t="35523" b="35523"/>
            <a:stretch>
              <a:fillRect/>
            </a:stretch>
          </p:blipFill>
          <p:spPr>
            <a:xfrm>
              <a:off x="745980" y="1056581"/>
              <a:ext cx="2639710" cy="7907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9645" y="287122"/>
              <a:ext cx="1277476" cy="12774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9" name="Screenshot 2023-07-22 at 11.57.44.png" descr="Screenshot 2023-07-22 at 11.57.44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119" y="2035062"/>
              <a:ext cx="3319340" cy="1181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4" name="Group"/>
          <p:cNvGrpSpPr/>
          <p:nvPr/>
        </p:nvGrpSpPr>
        <p:grpSpPr>
          <a:xfrm>
            <a:off x="9536328" y="6114259"/>
            <a:ext cx="11839481" cy="3769494"/>
            <a:chOff x="0" y="0"/>
            <a:chExt cx="11839479" cy="3769492"/>
          </a:xfrm>
        </p:grpSpPr>
        <p:sp>
          <p:nvSpPr>
            <p:cNvPr id="151" name="Rectangle"/>
            <p:cNvSpPr/>
            <p:nvPr/>
          </p:nvSpPr>
          <p:spPr>
            <a:xfrm>
              <a:off x="0" y="0"/>
              <a:ext cx="9696454" cy="375465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9BBB59"/>
              </a:solidFill>
              <a:prstDash val="solid"/>
              <a:round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29756" tIns="29756" rIns="29756" bIns="29756" numCol="1" anchor="ctr">
              <a:noAutofit/>
            </a:bodyPr>
            <a:lstStyle/>
            <a:p>
              <a:pPr defTabSz="1300479">
                <a:defRPr sz="24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2" name="Gromacs"/>
            <p:cNvSpPr txBox="1"/>
            <p:nvPr/>
          </p:nvSpPr>
          <p:spPr>
            <a:xfrm>
              <a:off x="1015191" y="353035"/>
              <a:ext cx="1925814" cy="76747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Gromacs</a:t>
              </a:r>
            </a:p>
          </p:txBody>
        </p:sp>
        <p:sp>
          <p:nvSpPr>
            <p:cNvPr id="153" name="Rectangle 5"/>
            <p:cNvSpPr txBox="1"/>
            <p:nvPr/>
          </p:nvSpPr>
          <p:spPr>
            <a:xfrm>
              <a:off x="2375138" y="1180804"/>
              <a:ext cx="258974" cy="5196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u="sng">
                  <a:noFill/>
                  <a:latin typeface="Arial"/>
                  <a:ea typeface="Arial"/>
                  <a:cs typeface="Arial"/>
                  <a:sym typeface="Arial"/>
                  <a:hlinkClick r:id="rId6"/>
                </a:defRPr>
              </a:lvl1pPr>
            </a:lstStyle>
            <a:p>
              <a:pPr>
                <a:defRPr u="none">
                  <a:solidFill>
                    <a:srgbClr val="0365C0"/>
                  </a:solidFill>
                </a:defRPr>
              </a:pPr>
              <a:r>
                <a:rPr u="sng">
                  <a:noFill/>
                  <a:hlinkClick r:id="rId6"/>
                </a:rPr>
                <a:t> </a:t>
              </a:r>
            </a:p>
          </p:txBody>
        </p:sp>
        <p:sp>
          <p:nvSpPr>
            <p:cNvPr id="154" name="Amber"/>
            <p:cNvSpPr txBox="1"/>
            <p:nvPr/>
          </p:nvSpPr>
          <p:spPr>
            <a:xfrm>
              <a:off x="1451176" y="1324086"/>
              <a:ext cx="1696225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solidFill>
                    <a:srgbClr val="C8250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Amber</a:t>
              </a:r>
            </a:p>
          </p:txBody>
        </p:sp>
        <p:sp>
          <p:nvSpPr>
            <p:cNvPr id="155" name="NAMD"/>
            <p:cNvSpPr txBox="1"/>
            <p:nvPr/>
          </p:nvSpPr>
          <p:spPr>
            <a:xfrm>
              <a:off x="3395984" y="1147162"/>
              <a:ext cx="1696224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NAMD</a:t>
              </a:r>
            </a:p>
          </p:txBody>
        </p:sp>
        <p:sp>
          <p:nvSpPr>
            <p:cNvPr id="156" name="OpenMM"/>
            <p:cNvSpPr txBox="1"/>
            <p:nvPr/>
          </p:nvSpPr>
          <p:spPr>
            <a:xfrm>
              <a:off x="5553936" y="384189"/>
              <a:ext cx="2329816" cy="70516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solidFill>
                    <a:srgbClr val="C8250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OpenMM</a:t>
              </a:r>
            </a:p>
          </p:txBody>
        </p:sp>
        <p:sp>
          <p:nvSpPr>
            <p:cNvPr id="157" name="SOMD"/>
            <p:cNvSpPr txBox="1"/>
            <p:nvPr/>
          </p:nvSpPr>
          <p:spPr>
            <a:xfrm>
              <a:off x="5273339" y="2260623"/>
              <a:ext cx="1696224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solidFill>
                    <a:srgbClr val="C8250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SOMD</a:t>
              </a:r>
            </a:p>
          </p:txBody>
        </p:sp>
        <p:sp>
          <p:nvSpPr>
            <p:cNvPr id="158" name="DLPoly"/>
            <p:cNvSpPr txBox="1"/>
            <p:nvPr/>
          </p:nvSpPr>
          <p:spPr>
            <a:xfrm>
              <a:off x="6829680" y="1322406"/>
              <a:ext cx="1696224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DLPoly</a:t>
              </a:r>
            </a:p>
          </p:txBody>
        </p:sp>
        <p:sp>
          <p:nvSpPr>
            <p:cNvPr id="159" name="Charmm"/>
            <p:cNvSpPr txBox="1"/>
            <p:nvPr/>
          </p:nvSpPr>
          <p:spPr>
            <a:xfrm>
              <a:off x="7993664" y="2537244"/>
              <a:ext cx="2329816" cy="70516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Charmm</a:t>
              </a:r>
            </a:p>
          </p:txBody>
        </p:sp>
        <p:sp>
          <p:nvSpPr>
            <p:cNvPr id="160" name="Python API"/>
            <p:cNvSpPr txBox="1"/>
            <p:nvPr/>
          </p:nvSpPr>
          <p:spPr>
            <a:xfrm>
              <a:off x="9768821" y="705199"/>
              <a:ext cx="1518152" cy="70516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2000" b="1">
                  <a:solidFill>
                    <a:srgbClr val="C8250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Python API</a:t>
              </a:r>
            </a:p>
          </p:txBody>
        </p:sp>
        <p:sp>
          <p:nvSpPr>
            <p:cNvPr id="161" name="[…]"/>
            <p:cNvSpPr txBox="1"/>
            <p:nvPr/>
          </p:nvSpPr>
          <p:spPr>
            <a:xfrm>
              <a:off x="8399495" y="3216250"/>
              <a:ext cx="1518152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[…]</a:t>
              </a:r>
            </a:p>
          </p:txBody>
        </p:sp>
        <p:sp>
          <p:nvSpPr>
            <p:cNvPr id="162" name="mostly C++…"/>
            <p:cNvSpPr txBox="1"/>
            <p:nvPr/>
          </p:nvSpPr>
          <p:spPr>
            <a:xfrm>
              <a:off x="9919688" y="2537244"/>
              <a:ext cx="1919792" cy="112248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/>
            <a:p>
              <a:pPr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mostly C++</a:t>
              </a:r>
            </a:p>
            <a:p>
              <a:pPr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commandline</a:t>
              </a:r>
            </a:p>
          </p:txBody>
        </p:sp>
        <p:sp>
          <p:nvSpPr>
            <p:cNvPr id="163" name="BioSimSpace"/>
            <p:cNvSpPr txBox="1"/>
            <p:nvPr/>
          </p:nvSpPr>
          <p:spPr>
            <a:xfrm>
              <a:off x="794373" y="2821866"/>
              <a:ext cx="3319340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BioSimSpace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4" animBg="1" advAuto="0"/>
      <p:bldP spid="121" grpId="1" animBg="1" advAuto="0"/>
      <p:bldP spid="124" grpId="2" animBg="1" advAuto="0"/>
      <p:bldP spid="127" grpId="3" animBg="1" advAuto="0"/>
      <p:bldP spid="138" grpId="6" animBg="1" advAuto="0"/>
      <p:bldP spid="164" grpId="5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2799060" y="-23136"/>
            <a:ext cx="18785880" cy="1181555"/>
          </a:xfrm>
          <a:prstGeom prst="rect">
            <a:avLst/>
          </a:prstGeom>
        </p:spPr>
        <p:txBody>
          <a:bodyPr/>
          <a:lstStyle>
            <a:lvl1pPr defTabSz="1719072">
              <a:defRPr sz="5640"/>
            </a:lvl1pPr>
          </a:lstStyle>
          <a:p>
            <a:r>
              <a:t>Amino acids that need protonation state consideration</a:t>
            </a:r>
          </a:p>
        </p:txBody>
      </p:sp>
      <p:graphicFrame>
        <p:nvGraphicFramePr>
          <p:cNvPr id="304" name="Table 1"/>
          <p:cNvGraphicFramePr/>
          <p:nvPr/>
        </p:nvGraphicFramePr>
        <p:xfrm>
          <a:off x="4043820" y="3150192"/>
          <a:ext cx="15937674" cy="749880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3952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8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7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Franklin Gothic Book"/>
                        </a:rPr>
                        <a:t>Amino acid</a:t>
                      </a:r>
                    </a:p>
                  </a:txBody>
                  <a:tcPr marL="121920" marR="121920" marT="60960" marB="60960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Franklin Gothic Book"/>
                        </a:rPr>
                        <a:t>pKa</a:t>
                      </a:r>
                    </a:p>
                  </a:txBody>
                  <a:tcPr marL="121920" marR="121920" marT="60960" marB="60960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Franklin Gothic Book"/>
                        </a:rPr>
                        <a:t>options</a:t>
                      </a:r>
                    </a:p>
                  </a:txBody>
                  <a:tcPr marL="121920" marR="121920" marT="60960" marB="60960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Franklin Gothic Book"/>
                        </a:rPr>
                        <a:t>Significance*</a:t>
                      </a:r>
                    </a:p>
                  </a:txBody>
                  <a:tcPr marL="121920" marR="121920" marT="60960" marB="60960" horzOverflow="overflow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Aspartic acid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3.65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500">
                          <a:sym typeface="Franklin Gothic Book"/>
                        </a:defRPr>
                      </a:pPr>
                      <a:r>
                        <a:t>-COOH instead of COO</a:t>
                      </a:r>
                      <a:r>
                        <a:rPr baseline="31999"/>
                        <a:t>-</a:t>
                      </a:r>
                      <a:r>
                        <a:t>?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possible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Glutamic acid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4.25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500">
                          <a:sym typeface="Franklin Gothic Book"/>
                        </a:defRPr>
                      </a:pPr>
                      <a:r>
                        <a:t>-COOH instead of COO</a:t>
                      </a:r>
                      <a:r>
                        <a:rPr baseline="31999"/>
                        <a:t>-</a:t>
                      </a:r>
                      <a:r>
                        <a:t>?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possible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Histidine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6.00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protonated instead of neutral?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very possible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Cysteine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8.18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500">
                          <a:sym typeface="Franklin Gothic Book"/>
                        </a:defRPr>
                      </a:pPr>
                      <a:r>
                        <a:t>-S</a:t>
                      </a:r>
                      <a:r>
                        <a:rPr baseline="31999"/>
                        <a:t>-</a:t>
                      </a:r>
                      <a:r>
                        <a:t> instead of SH?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very possible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Tyrosine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10.07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500">
                          <a:sym typeface="Franklin Gothic Book"/>
                        </a:defRPr>
                      </a:pPr>
                      <a:r>
                        <a:t>-O</a:t>
                      </a:r>
                      <a:r>
                        <a:rPr baseline="31999"/>
                        <a:t>-</a:t>
                      </a:r>
                      <a:r>
                        <a:t> instead of OH?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possible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Lysine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10.53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500">
                          <a:sym typeface="Franklin Gothic Book"/>
                        </a:defRPr>
                      </a:pPr>
                      <a:r>
                        <a:t>–NH</a:t>
                      </a:r>
                      <a:r>
                        <a:rPr baseline="-5999"/>
                        <a:t>2 </a:t>
                      </a:r>
                      <a:r>
                        <a:t>instead of NH</a:t>
                      </a:r>
                      <a:r>
                        <a:rPr baseline="-5999"/>
                        <a:t>3</a:t>
                      </a:r>
                      <a:r>
                        <a:rPr baseline="31999"/>
                        <a:t>+</a:t>
                      </a:r>
                      <a:r>
                        <a:t>?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possible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Arginine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12.48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neutral instead of protonated?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unlikely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05" name="*for a simulation around physiological pH"/>
          <p:cNvSpPr txBox="1"/>
          <p:nvPr/>
        </p:nvSpPr>
        <p:spPr>
          <a:xfrm>
            <a:off x="5033240" y="11777895"/>
            <a:ext cx="7174739" cy="121361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4600"/>
              </a:lnSpc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*for a simulation around physiological pH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1057205" y="-7141"/>
            <a:ext cx="22269590" cy="1181555"/>
          </a:xfrm>
          <a:prstGeom prst="rect">
            <a:avLst/>
          </a:prstGeom>
        </p:spPr>
        <p:txBody>
          <a:bodyPr/>
          <a:lstStyle/>
          <a:p>
            <a:r>
              <a:t>What if the best structure has missing residues?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14" y="2031664"/>
            <a:ext cx="9746838" cy="7203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1800" y="2466688"/>
            <a:ext cx="7652500" cy="6333103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 flipH="1">
            <a:off x="7874370" y="3898344"/>
            <a:ext cx="6762760" cy="1509510"/>
          </a:xfrm>
          <a:prstGeom prst="line">
            <a:avLst/>
          </a:prstGeom>
          <a:ln w="635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pPr>
              <a:defRPr sz="360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311" name="Line"/>
          <p:cNvSpPr/>
          <p:nvPr/>
        </p:nvSpPr>
        <p:spPr>
          <a:xfrm flipH="1">
            <a:off x="8121577" y="8510999"/>
            <a:ext cx="6668134" cy="319301"/>
          </a:xfrm>
          <a:prstGeom prst="line">
            <a:avLst/>
          </a:prstGeom>
          <a:ln w="635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pPr>
              <a:defRPr sz="360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312" name="Residues 36 to 55 missing"/>
          <p:cNvSpPr txBox="1"/>
          <p:nvPr/>
        </p:nvSpPr>
        <p:spPr>
          <a:xfrm>
            <a:off x="7070525" y="2450254"/>
            <a:ext cx="7643188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t>Residues 36 to 55 missing</a:t>
            </a:r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566" y="9819957"/>
            <a:ext cx="6769686" cy="2165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042" y="9797866"/>
            <a:ext cx="3683001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42832" y="10053966"/>
            <a:ext cx="3810001" cy="213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itle 1"/>
          <p:cNvSpPr txBox="1">
            <a:spLocks noGrp="1"/>
          </p:cNvSpPr>
          <p:nvPr>
            <p:ph type="title"/>
          </p:nvPr>
        </p:nvSpPr>
        <p:spPr>
          <a:xfrm>
            <a:off x="2799060" y="-49327"/>
            <a:ext cx="18785880" cy="1181555"/>
          </a:xfrm>
          <a:prstGeom prst="rect">
            <a:avLst/>
          </a:prstGeom>
        </p:spPr>
        <p:txBody>
          <a:bodyPr/>
          <a:lstStyle>
            <a:lvl1pPr defTabSz="1609344">
              <a:defRPr sz="5280"/>
            </a:lvl1pPr>
          </a:lstStyle>
          <a:p>
            <a:r>
              <a:t>AlphaFold2 structures have no missing residues or atoms</a:t>
            </a:r>
          </a:p>
        </p:txBody>
      </p:sp>
      <p:grpSp>
        <p:nvGrpSpPr>
          <p:cNvPr id="321" name="Group"/>
          <p:cNvGrpSpPr/>
          <p:nvPr/>
        </p:nvGrpSpPr>
        <p:grpSpPr>
          <a:xfrm>
            <a:off x="10053490" y="2249857"/>
            <a:ext cx="11749766" cy="4735462"/>
            <a:chOff x="0" y="0"/>
            <a:chExt cx="11749764" cy="4735461"/>
          </a:xfrm>
        </p:grpSpPr>
        <p:sp>
          <p:nvSpPr>
            <p:cNvPr id="318" name="No missing residues"/>
            <p:cNvSpPr txBox="1"/>
            <p:nvPr/>
          </p:nvSpPr>
          <p:spPr>
            <a:xfrm>
              <a:off x="3590206" y="3638181"/>
              <a:ext cx="7125209" cy="10972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ctr" defTabSz="1828800">
                <a:lnSpc>
                  <a:spcPct val="90000"/>
                </a:lnSpc>
                <a:spcBef>
                  <a:spcPts val="2000"/>
                </a:spcBef>
                <a:defRPr sz="6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No missing residues</a:t>
              </a:r>
            </a:p>
          </p:txBody>
        </p:sp>
        <p:pic>
          <p:nvPicPr>
            <p:cNvPr id="31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79068" cy="303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0" name="Tick"/>
            <p:cNvSpPr/>
            <p:nvPr/>
          </p:nvSpPr>
          <p:spPr>
            <a:xfrm>
              <a:off x="10337262" y="1293779"/>
              <a:ext cx="1412503" cy="1084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5" extrusionOk="0">
                  <a:moveTo>
                    <a:pt x="19124" y="0"/>
                  </a:moveTo>
                  <a:cubicBezTo>
                    <a:pt x="19093" y="0"/>
                    <a:pt x="19062" y="15"/>
                    <a:pt x="19038" y="46"/>
                  </a:cubicBezTo>
                  <a:lnTo>
                    <a:pt x="7550" y="15019"/>
                  </a:lnTo>
                  <a:cubicBezTo>
                    <a:pt x="7502" y="15081"/>
                    <a:pt x="7426" y="15081"/>
                    <a:pt x="7379" y="15019"/>
                  </a:cubicBezTo>
                  <a:lnTo>
                    <a:pt x="2536" y="8708"/>
                  </a:lnTo>
                  <a:cubicBezTo>
                    <a:pt x="2489" y="8646"/>
                    <a:pt x="2413" y="8646"/>
                    <a:pt x="2365" y="8708"/>
                  </a:cubicBezTo>
                  <a:lnTo>
                    <a:pt x="35" y="11744"/>
                  </a:lnTo>
                  <a:cubicBezTo>
                    <a:pt x="-12" y="11806"/>
                    <a:pt x="-12" y="11907"/>
                    <a:pt x="35" y="11969"/>
                  </a:cubicBezTo>
                  <a:lnTo>
                    <a:pt x="4963" y="18390"/>
                  </a:lnTo>
                  <a:lnTo>
                    <a:pt x="6654" y="20594"/>
                  </a:lnTo>
                  <a:lnTo>
                    <a:pt x="7379" y="21538"/>
                  </a:lnTo>
                  <a:cubicBezTo>
                    <a:pt x="7426" y="21600"/>
                    <a:pt x="7502" y="21600"/>
                    <a:pt x="7550" y="21538"/>
                  </a:cubicBezTo>
                  <a:lnTo>
                    <a:pt x="21541" y="3307"/>
                  </a:lnTo>
                  <a:cubicBezTo>
                    <a:pt x="21588" y="3245"/>
                    <a:pt x="21588" y="3146"/>
                    <a:pt x="21541" y="3085"/>
                  </a:cubicBezTo>
                  <a:lnTo>
                    <a:pt x="19211" y="48"/>
                  </a:lnTo>
                  <a:cubicBezTo>
                    <a:pt x="19186" y="17"/>
                    <a:pt x="19156" y="0"/>
                    <a:pt x="19124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600"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</p:grpSp>
      <p:grpSp>
        <p:nvGrpSpPr>
          <p:cNvPr id="325" name="Group"/>
          <p:cNvGrpSpPr/>
          <p:nvPr/>
        </p:nvGrpSpPr>
        <p:grpSpPr>
          <a:xfrm>
            <a:off x="1850769" y="7811285"/>
            <a:ext cx="9711732" cy="3718731"/>
            <a:chOff x="0" y="0"/>
            <a:chExt cx="9711730" cy="3718729"/>
          </a:xfrm>
        </p:grpSpPr>
        <p:pic>
          <p:nvPicPr>
            <p:cNvPr id="322" name="Polypeptide_forming_an_alpha_helix,_with_hydrogen_bonds_in_magenta.gif" descr="Polypeptide_forming_an_alpha_helix,_with_hydrogen_bonds_in_magenta.gi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547076" cy="3718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3" name="Has hydrogens"/>
            <p:cNvSpPr txBox="1"/>
            <p:nvPr/>
          </p:nvSpPr>
          <p:spPr>
            <a:xfrm>
              <a:off x="3257826" y="1263856"/>
              <a:ext cx="5390135" cy="10972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ctr" defTabSz="1828800">
                <a:lnSpc>
                  <a:spcPct val="90000"/>
                </a:lnSpc>
                <a:spcBef>
                  <a:spcPts val="2000"/>
                </a:spcBef>
                <a:defRPr sz="6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Has hydrogens</a:t>
              </a:r>
            </a:p>
          </p:txBody>
        </p:sp>
        <p:sp>
          <p:nvSpPr>
            <p:cNvPr id="324" name="Tick"/>
            <p:cNvSpPr/>
            <p:nvPr/>
          </p:nvSpPr>
          <p:spPr>
            <a:xfrm>
              <a:off x="8299228" y="2076719"/>
              <a:ext cx="1412503" cy="1084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5" extrusionOk="0">
                  <a:moveTo>
                    <a:pt x="19124" y="0"/>
                  </a:moveTo>
                  <a:cubicBezTo>
                    <a:pt x="19093" y="0"/>
                    <a:pt x="19062" y="15"/>
                    <a:pt x="19038" y="46"/>
                  </a:cubicBezTo>
                  <a:lnTo>
                    <a:pt x="7550" y="15019"/>
                  </a:lnTo>
                  <a:cubicBezTo>
                    <a:pt x="7502" y="15081"/>
                    <a:pt x="7426" y="15081"/>
                    <a:pt x="7379" y="15019"/>
                  </a:cubicBezTo>
                  <a:lnTo>
                    <a:pt x="2536" y="8708"/>
                  </a:lnTo>
                  <a:cubicBezTo>
                    <a:pt x="2489" y="8646"/>
                    <a:pt x="2413" y="8646"/>
                    <a:pt x="2365" y="8708"/>
                  </a:cubicBezTo>
                  <a:lnTo>
                    <a:pt x="35" y="11744"/>
                  </a:lnTo>
                  <a:cubicBezTo>
                    <a:pt x="-12" y="11806"/>
                    <a:pt x="-12" y="11907"/>
                    <a:pt x="35" y="11969"/>
                  </a:cubicBezTo>
                  <a:lnTo>
                    <a:pt x="4963" y="18390"/>
                  </a:lnTo>
                  <a:lnTo>
                    <a:pt x="6654" y="20594"/>
                  </a:lnTo>
                  <a:lnTo>
                    <a:pt x="7379" y="21538"/>
                  </a:lnTo>
                  <a:cubicBezTo>
                    <a:pt x="7426" y="21600"/>
                    <a:pt x="7502" y="21600"/>
                    <a:pt x="7550" y="21538"/>
                  </a:cubicBezTo>
                  <a:lnTo>
                    <a:pt x="21541" y="3307"/>
                  </a:lnTo>
                  <a:cubicBezTo>
                    <a:pt x="21588" y="3245"/>
                    <a:pt x="21588" y="3146"/>
                    <a:pt x="21541" y="3085"/>
                  </a:cubicBezTo>
                  <a:lnTo>
                    <a:pt x="19211" y="48"/>
                  </a:lnTo>
                  <a:cubicBezTo>
                    <a:pt x="19186" y="17"/>
                    <a:pt x="19156" y="0"/>
                    <a:pt x="19124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600"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</p:grpSp>
      <p:pic>
        <p:nvPicPr>
          <p:cNvPr id="32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985" y="2261191"/>
            <a:ext cx="4714247" cy="2639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/>
          <p:cNvSpPr txBox="1">
            <a:spLocks noGrp="1"/>
          </p:cNvSpPr>
          <p:nvPr>
            <p:ph type="title"/>
          </p:nvPr>
        </p:nvSpPr>
        <p:spPr>
          <a:xfrm>
            <a:off x="2799060" y="-23136"/>
            <a:ext cx="18785880" cy="1181555"/>
          </a:xfrm>
          <a:prstGeom prst="rect">
            <a:avLst/>
          </a:prstGeom>
        </p:spPr>
        <p:txBody>
          <a:bodyPr/>
          <a:lstStyle/>
          <a:p>
            <a:r>
              <a:t>AlphaFold2 structures can have unreliable areas</a:t>
            </a:r>
          </a:p>
        </p:txBody>
      </p:sp>
      <p:pic>
        <p:nvPicPr>
          <p:cNvPr id="329" name="Screenshot 2023-07-21 at 15.51.02.png" descr="Screenshot 2023-07-21 at 15.51.02.png"/>
          <p:cNvPicPr>
            <a:picLocks noChangeAspect="1"/>
          </p:cNvPicPr>
          <p:nvPr/>
        </p:nvPicPr>
        <p:blipFill>
          <a:blip r:embed="rId2"/>
          <a:srcRect t="4735"/>
          <a:stretch>
            <a:fillRect/>
          </a:stretch>
        </p:blipFill>
        <p:spPr>
          <a:xfrm>
            <a:off x="2387600" y="2534989"/>
            <a:ext cx="19050000" cy="9148926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JNK1 — again"/>
          <p:cNvSpPr txBox="1"/>
          <p:nvPr/>
        </p:nvSpPr>
        <p:spPr>
          <a:xfrm>
            <a:off x="2540000" y="1716672"/>
            <a:ext cx="4289904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t>JNK1 — again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1"/>
          <p:cNvSpPr txBox="1">
            <a:spLocks noGrp="1"/>
          </p:cNvSpPr>
          <p:nvPr>
            <p:ph type="title"/>
          </p:nvPr>
        </p:nvSpPr>
        <p:spPr>
          <a:xfrm>
            <a:off x="2799060" y="-49327"/>
            <a:ext cx="18785880" cy="1181555"/>
          </a:xfrm>
          <a:prstGeom prst="rect">
            <a:avLst/>
          </a:prstGeom>
        </p:spPr>
        <p:txBody>
          <a:bodyPr/>
          <a:lstStyle/>
          <a:p>
            <a:r>
              <a:t>What is missing in this very good structure?</a:t>
            </a:r>
          </a:p>
        </p:txBody>
      </p:sp>
      <p:pic>
        <p:nvPicPr>
          <p:cNvPr id="333" name="Screenshot 2023-07-21 at 16.07.37.png" descr="Screenshot 2023-07-21 at 16.07.37.png"/>
          <p:cNvPicPr>
            <a:picLocks noChangeAspect="1"/>
          </p:cNvPicPr>
          <p:nvPr/>
        </p:nvPicPr>
        <p:blipFill>
          <a:blip r:embed="rId2"/>
          <a:srcRect b="1722"/>
          <a:stretch>
            <a:fillRect/>
          </a:stretch>
        </p:blipFill>
        <p:spPr>
          <a:xfrm>
            <a:off x="2501900" y="2537885"/>
            <a:ext cx="19050000" cy="915641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Alcohol dehydrogenase"/>
          <p:cNvSpPr txBox="1"/>
          <p:nvPr/>
        </p:nvSpPr>
        <p:spPr>
          <a:xfrm>
            <a:off x="2535479" y="1714736"/>
            <a:ext cx="6832695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t>Alcohol dehydrogenase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xfrm>
            <a:off x="2799060" y="-98198"/>
            <a:ext cx="18785880" cy="1181555"/>
          </a:xfrm>
          <a:prstGeom prst="rect">
            <a:avLst/>
          </a:prstGeom>
        </p:spPr>
        <p:txBody>
          <a:bodyPr/>
          <a:lstStyle/>
          <a:p>
            <a:r>
              <a:t>What about ligands and co-factors?</a:t>
            </a:r>
          </a:p>
        </p:txBody>
      </p:sp>
      <p:grpSp>
        <p:nvGrpSpPr>
          <p:cNvPr id="364" name="Group"/>
          <p:cNvGrpSpPr/>
          <p:nvPr/>
        </p:nvGrpSpPr>
        <p:grpSpPr>
          <a:xfrm>
            <a:off x="1226797" y="1910958"/>
            <a:ext cx="9495027" cy="6022221"/>
            <a:chOff x="0" y="0"/>
            <a:chExt cx="9495026" cy="6022220"/>
          </a:xfrm>
        </p:grpSpPr>
        <p:pic>
          <p:nvPicPr>
            <p:cNvPr id="36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00361"/>
              <a:ext cx="9495027" cy="48218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3" name="pKa for ligands is also important!"/>
            <p:cNvSpPr txBox="1"/>
            <p:nvPr/>
          </p:nvSpPr>
          <p:spPr>
            <a:xfrm>
              <a:off x="43648" y="0"/>
              <a:ext cx="9407731" cy="944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r>
                <a:t>pKa for ligands is also important!</a:t>
              </a:r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1270444" y="8474720"/>
            <a:ext cx="8702659" cy="4318542"/>
            <a:chOff x="0" y="0"/>
            <a:chExt cx="8702657" cy="4318541"/>
          </a:xfrm>
        </p:grpSpPr>
        <p:sp>
          <p:nvSpPr>
            <p:cNvPr id="365" name="Choosing the right enantiomer"/>
            <p:cNvSpPr txBox="1"/>
            <p:nvPr/>
          </p:nvSpPr>
          <p:spPr>
            <a:xfrm>
              <a:off x="0" y="0"/>
              <a:ext cx="8702658" cy="944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r>
                <a:t>Choosing the right enantiomer</a:t>
              </a:r>
            </a:p>
          </p:txBody>
        </p:sp>
        <p:pic>
          <p:nvPicPr>
            <p:cNvPr id="36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655" y="1172126"/>
              <a:ext cx="6335348" cy="3146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70" name="Group"/>
          <p:cNvGrpSpPr/>
          <p:nvPr/>
        </p:nvGrpSpPr>
        <p:grpSpPr>
          <a:xfrm>
            <a:off x="13500388" y="1910958"/>
            <a:ext cx="9879013" cy="8741337"/>
            <a:chOff x="0" y="0"/>
            <a:chExt cx="9879012" cy="8741336"/>
          </a:xfrm>
        </p:grpSpPr>
        <p:sp>
          <p:nvSpPr>
            <p:cNvPr id="368" name="How do you get a ligand position when there is no crystal structure?"/>
            <p:cNvSpPr txBox="1"/>
            <p:nvPr/>
          </p:nvSpPr>
          <p:spPr>
            <a:xfrm>
              <a:off x="0" y="0"/>
              <a:ext cx="9879013" cy="1706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r>
                <a:t>How do you get a ligand position when there is no crystal structure?</a:t>
              </a:r>
            </a:p>
          </p:txBody>
        </p:sp>
        <p:pic>
          <p:nvPicPr>
            <p:cNvPr id="369" name="silvr_gif_1.gif" descr="silvr_gif_1.gi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472" y="1772482"/>
              <a:ext cx="8992069" cy="69688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1" animBg="1" advAuto="0"/>
      <p:bldP spid="367" grpId="2" animBg="1" advAuto="0"/>
      <p:bldP spid="370" grpId="3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ECA3-78B6-318D-E358-A0EC449F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Trypsin: 1TRN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49D01-7802-7877-2175-45A387639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3643" y="5565295"/>
            <a:ext cx="21031200" cy="613952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Have a look at the protein 1TRN in the </a:t>
            </a:r>
            <a:r>
              <a:rPr lang="en-GB" dirty="0" err="1"/>
              <a:t>pdb</a:t>
            </a:r>
            <a:r>
              <a:rPr lang="en-GB" dirty="0"/>
              <a:t> and note down what you see and choices you make</a:t>
            </a:r>
          </a:p>
          <a:p>
            <a:r>
              <a:rPr lang="en-GB" dirty="0"/>
              <a:t>Stoichiometry (monomer or dimer protein?)</a:t>
            </a:r>
          </a:p>
          <a:p>
            <a:r>
              <a:rPr lang="en-GB" dirty="0"/>
              <a:t>PTMs (Does it have post translational modifications?)</a:t>
            </a:r>
          </a:p>
          <a:p>
            <a:r>
              <a:rPr lang="en-GB" dirty="0"/>
              <a:t>Non protein molecules (simulate or remove?)</a:t>
            </a:r>
          </a:p>
          <a:p>
            <a:r>
              <a:rPr lang="en-GB" dirty="0"/>
              <a:t>Disulphides (does it have disulphides?)</a:t>
            </a:r>
          </a:p>
          <a:p>
            <a:r>
              <a:rPr lang="en-GB" dirty="0" err="1"/>
              <a:t>Histidines</a:t>
            </a:r>
            <a:r>
              <a:rPr lang="en-GB" dirty="0"/>
              <a:t> (What will be the protonation state of </a:t>
            </a:r>
            <a:r>
              <a:rPr lang="en-GB" dirty="0" err="1"/>
              <a:t>histidines</a:t>
            </a:r>
            <a:r>
              <a:rPr lang="en-GB" dirty="0"/>
              <a:t>?)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6D2B9-31AA-0B07-FFFE-4E1D37437D5A}"/>
              </a:ext>
            </a:extLst>
          </p:cNvPr>
          <p:cNvSpPr txBox="1"/>
          <p:nvPr/>
        </p:nvSpPr>
        <p:spPr>
          <a:xfrm>
            <a:off x="1623643" y="2301147"/>
            <a:ext cx="19726508" cy="240065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b="1"/>
            </a:pPr>
            <a:r>
              <a:rPr lang="en-GB" dirty="0"/>
              <a:t>Task 1: </a:t>
            </a:r>
          </a:p>
          <a:p>
            <a:r>
              <a:rPr lang="en-GB" dirty="0"/>
              <a:t>Your PhD supervisor has told you to go and simulate Trypsin and gave you 1TRN. Think about how to make choices in modelling</a:t>
            </a:r>
          </a:p>
        </p:txBody>
      </p:sp>
    </p:spTree>
    <p:extLst>
      <p:ext uri="{BB962C8B-B14F-4D97-AF65-F5344CB8AC3E}">
        <p14:creationId xmlns:p14="http://schemas.microsoft.com/office/powerpoint/2010/main" val="215840010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CCCE0A-65F1-A6F7-0446-855B91C4A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" t="4815" r="4375" b="6110"/>
          <a:stretch/>
        </p:blipFill>
        <p:spPr>
          <a:xfrm>
            <a:off x="330201" y="914400"/>
            <a:ext cx="22514010" cy="1188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858F0E4-D701-0EC4-3B56-365FEAA0FD2C}"/>
              </a:ext>
            </a:extLst>
          </p:cNvPr>
          <p:cNvSpPr/>
          <p:nvPr/>
        </p:nvSpPr>
        <p:spPr>
          <a:xfrm>
            <a:off x="3530600" y="11442700"/>
            <a:ext cx="3124200" cy="8763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63B6FD-7B62-DCC1-8F02-DA3D1C9157D7}"/>
              </a:ext>
            </a:extLst>
          </p:cNvPr>
          <p:cNvSpPr/>
          <p:nvPr/>
        </p:nvSpPr>
        <p:spPr>
          <a:xfrm>
            <a:off x="2095500" y="3771900"/>
            <a:ext cx="4203700" cy="56261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15CF83-2440-3941-027D-5378E9171637}"/>
              </a:ext>
            </a:extLst>
          </p:cNvPr>
          <p:cNvSpPr/>
          <p:nvPr/>
        </p:nvSpPr>
        <p:spPr>
          <a:xfrm>
            <a:off x="7747000" y="3848100"/>
            <a:ext cx="14439900" cy="18923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0" dirty="0"/>
          </a:p>
        </p:txBody>
      </p:sp>
    </p:spTree>
    <p:extLst>
      <p:ext uri="{BB962C8B-B14F-4D97-AF65-F5344CB8AC3E}">
        <p14:creationId xmlns:p14="http://schemas.microsoft.com/office/powerpoint/2010/main" val="388923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F33E6A-6F66-E373-17F7-F87A571D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" t="4445" r="7669" b="5185"/>
          <a:stretch/>
        </p:blipFill>
        <p:spPr>
          <a:xfrm>
            <a:off x="330201" y="609600"/>
            <a:ext cx="22183810" cy="1239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086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A1BFFC-F622-95CD-15AB-3E523C292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" t="4445" r="4792" b="5740"/>
          <a:stretch/>
        </p:blipFill>
        <p:spPr>
          <a:xfrm>
            <a:off x="673100" y="698500"/>
            <a:ext cx="23037800" cy="1231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16E041D-8925-1F9A-CB1A-93A77F6FE242}"/>
              </a:ext>
            </a:extLst>
          </p:cNvPr>
          <p:cNvSpPr/>
          <p:nvPr/>
        </p:nvSpPr>
        <p:spPr>
          <a:xfrm>
            <a:off x="2387600" y="8394700"/>
            <a:ext cx="3124200" cy="8763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D06F97-E8BD-FFD9-17AC-741516C27615}"/>
              </a:ext>
            </a:extLst>
          </p:cNvPr>
          <p:cNvSpPr/>
          <p:nvPr/>
        </p:nvSpPr>
        <p:spPr>
          <a:xfrm>
            <a:off x="14801850" y="8350250"/>
            <a:ext cx="1066800" cy="8828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C15857C-DAAB-EF6A-63B3-D72CE088B12D}"/>
              </a:ext>
            </a:extLst>
          </p:cNvPr>
          <p:cNvSpPr/>
          <p:nvPr/>
        </p:nvSpPr>
        <p:spPr>
          <a:xfrm>
            <a:off x="19183350" y="2228851"/>
            <a:ext cx="3810000" cy="628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0" dirty="0"/>
          </a:p>
        </p:txBody>
      </p:sp>
    </p:spTree>
    <p:extLst>
      <p:ext uri="{BB962C8B-B14F-4D97-AF65-F5344CB8AC3E}">
        <p14:creationId xmlns:p14="http://schemas.microsoft.com/office/powerpoint/2010/main" val="373200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xfrm>
            <a:off x="1676400" y="47393"/>
            <a:ext cx="21031200" cy="1117011"/>
          </a:xfrm>
          <a:prstGeom prst="rect">
            <a:avLst/>
          </a:prstGeom>
        </p:spPr>
        <p:txBody>
          <a:bodyPr/>
          <a:lstStyle/>
          <a:p>
            <a:r>
              <a:t>Let’s get started with understanding protein structures</a:t>
            </a:r>
          </a:p>
        </p:txBody>
      </p:sp>
      <p:sp>
        <p:nvSpPr>
          <p:cNvPr id="167" name="Get protein structure"/>
          <p:cNvSpPr/>
          <p:nvPr/>
        </p:nvSpPr>
        <p:spPr>
          <a:xfrm>
            <a:off x="2395334" y="1783132"/>
            <a:ext cx="2951428" cy="926879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  <a:effectLst>
            <a:outerShdw blurRad="1270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 anchor="ctr"/>
          <a:lstStyle>
            <a:lvl1pPr algn="ctr" defTabSz="1300479">
              <a:defRPr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Get protein structure</a:t>
            </a:r>
          </a:p>
        </p:txBody>
      </p:sp>
      <p:sp>
        <p:nvSpPr>
          <p:cNvPr id="168" name="Prep for simulation"/>
          <p:cNvSpPr/>
          <p:nvPr/>
        </p:nvSpPr>
        <p:spPr>
          <a:xfrm>
            <a:off x="2076299" y="3772628"/>
            <a:ext cx="3589498" cy="748653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blurRad="127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 anchor="ctr"/>
          <a:lstStyle>
            <a:lvl1pPr algn="ctr" defTabSz="1300479">
              <a:defRPr sz="3000">
                <a:solidFill>
                  <a:srgbClr val="FFFFFF"/>
                </a:solidFill>
              </a:defRPr>
            </a:lvl1pPr>
          </a:lstStyle>
          <a:p>
            <a:r>
              <a:t>Prep for simulation</a:t>
            </a:r>
          </a:p>
        </p:txBody>
      </p:sp>
      <p:sp>
        <p:nvSpPr>
          <p:cNvPr id="169" name="Run Simulation Protocol"/>
          <p:cNvSpPr/>
          <p:nvPr/>
        </p:nvSpPr>
        <p:spPr>
          <a:xfrm>
            <a:off x="1336761" y="7385110"/>
            <a:ext cx="4956187" cy="1657021"/>
          </a:xfrm>
          <a:prstGeom prst="rect">
            <a:avLst/>
          </a:prstGeom>
          <a:solidFill>
            <a:srgbClr val="008F00">
              <a:alpha val="42803"/>
            </a:srgbClr>
          </a:solidFill>
          <a:ln w="12700">
            <a:solidFill>
              <a:srgbClr val="4F81BD">
                <a:alpha val="42803"/>
              </a:srgbClr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 anchor="ctr"/>
          <a:lstStyle>
            <a:lvl1pPr algn="ctr" defTabSz="1300479">
              <a:defRPr sz="3000">
                <a:solidFill>
                  <a:srgbClr val="FFFFFF"/>
                </a:solidFill>
              </a:defRPr>
            </a:lvl1pPr>
          </a:lstStyle>
          <a:p>
            <a:r>
              <a:t>Run Simulation Protocol</a:t>
            </a:r>
          </a:p>
        </p:txBody>
      </p:sp>
      <p:sp>
        <p:nvSpPr>
          <p:cNvPr id="170" name="Simulation Analysis"/>
          <p:cNvSpPr/>
          <p:nvPr/>
        </p:nvSpPr>
        <p:spPr>
          <a:xfrm>
            <a:off x="1336761" y="10329077"/>
            <a:ext cx="4915130" cy="1168760"/>
          </a:xfrm>
          <a:prstGeom prst="rect">
            <a:avLst/>
          </a:prstGeom>
          <a:solidFill>
            <a:srgbClr val="942193">
              <a:alpha val="42803"/>
            </a:srgbClr>
          </a:solidFill>
          <a:ln w="12700">
            <a:solidFill>
              <a:srgbClr val="4F81BD">
                <a:alpha val="42803"/>
              </a:srgbClr>
            </a:solidFill>
          </a:ln>
          <a:effectLst>
            <a:outerShdw blurRad="127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 anchor="ctr"/>
          <a:lstStyle>
            <a:lvl1pPr algn="ctr" defTabSz="1300479">
              <a:defRPr sz="3000">
                <a:solidFill>
                  <a:srgbClr val="FFFFFF"/>
                </a:solidFill>
              </a:defRPr>
            </a:lvl1pPr>
          </a:lstStyle>
          <a:p>
            <a:r>
              <a:t>Simulation Analysis</a:t>
            </a:r>
          </a:p>
        </p:txBody>
      </p:sp>
      <p:sp>
        <p:nvSpPr>
          <p:cNvPr id="171" name="Line"/>
          <p:cNvSpPr/>
          <p:nvPr/>
        </p:nvSpPr>
        <p:spPr>
          <a:xfrm>
            <a:off x="3814854" y="2858781"/>
            <a:ext cx="1" cy="765077"/>
          </a:xfrm>
          <a:prstGeom prst="line">
            <a:avLst/>
          </a:prstGeom>
          <a:ln w="38100">
            <a:solidFill>
              <a:srgbClr val="4F81BD"/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29756" tIns="29756" rIns="29756" bIns="29756"/>
          <a:lstStyle/>
          <a:p>
            <a:pPr defTabSz="1300479"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2" name="Line"/>
          <p:cNvSpPr/>
          <p:nvPr/>
        </p:nvSpPr>
        <p:spPr>
          <a:xfrm>
            <a:off x="3808315" y="4699614"/>
            <a:ext cx="1" cy="765077"/>
          </a:xfrm>
          <a:prstGeom prst="line">
            <a:avLst/>
          </a:prstGeom>
          <a:ln w="38100">
            <a:solidFill>
              <a:srgbClr val="4F81BD"/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29756" tIns="29756" rIns="29756" bIns="29756"/>
          <a:lstStyle/>
          <a:p>
            <a:pPr defTabSz="1300479"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3" name="Simulation setup"/>
          <p:cNvSpPr/>
          <p:nvPr/>
        </p:nvSpPr>
        <p:spPr>
          <a:xfrm>
            <a:off x="1684122" y="5590248"/>
            <a:ext cx="4373852" cy="748653"/>
          </a:xfrm>
          <a:prstGeom prst="rect">
            <a:avLst/>
          </a:prstGeom>
          <a:solidFill>
            <a:srgbClr val="009193">
              <a:alpha val="42803"/>
            </a:srgbClr>
          </a:solidFill>
          <a:ln w="12700">
            <a:miter lim="400000"/>
          </a:ln>
          <a:effectLst>
            <a:outerShdw blurRad="127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 anchor="ctr"/>
          <a:lstStyle>
            <a:lvl1pPr algn="ctr" defTabSz="1300479">
              <a:defRPr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Simulation setup</a:t>
            </a:r>
          </a:p>
        </p:txBody>
      </p:sp>
      <p:sp>
        <p:nvSpPr>
          <p:cNvPr id="174" name="Line"/>
          <p:cNvSpPr/>
          <p:nvPr/>
        </p:nvSpPr>
        <p:spPr>
          <a:xfrm>
            <a:off x="3794325" y="6512887"/>
            <a:ext cx="1" cy="765077"/>
          </a:xfrm>
          <a:prstGeom prst="line">
            <a:avLst/>
          </a:prstGeom>
          <a:ln w="38100">
            <a:solidFill>
              <a:srgbClr val="4F81BD">
                <a:alpha val="42803"/>
              </a:srgbClr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29756" tIns="29756" rIns="29756" bIns="29756"/>
          <a:lstStyle/>
          <a:p>
            <a:pPr defTabSz="1300479"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5" name="Line"/>
          <p:cNvSpPr/>
          <p:nvPr/>
        </p:nvSpPr>
        <p:spPr>
          <a:xfrm>
            <a:off x="3808314" y="9215846"/>
            <a:ext cx="1" cy="943303"/>
          </a:xfrm>
          <a:prstGeom prst="line">
            <a:avLst/>
          </a:prstGeom>
          <a:ln w="38100">
            <a:solidFill>
              <a:srgbClr val="4F81BD">
                <a:alpha val="42803"/>
              </a:srgbClr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29756" tIns="29756" rIns="29756" bIns="29756"/>
          <a:lstStyle/>
          <a:p>
            <a:pPr defTabSz="1300479"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6" name="Rectangle"/>
          <p:cNvSpPr/>
          <p:nvPr/>
        </p:nvSpPr>
        <p:spPr>
          <a:xfrm>
            <a:off x="8706216" y="3199290"/>
            <a:ext cx="13502876" cy="7312283"/>
          </a:xfrm>
          <a:prstGeom prst="rect">
            <a:avLst/>
          </a:prstGeom>
          <a:solidFill>
            <a:srgbClr val="FFFFFF"/>
          </a:solidFill>
          <a:ln w="38100">
            <a:solidFill>
              <a:srgbClr val="0365C0"/>
            </a:solidFill>
          </a:ln>
          <a:effectLst>
            <a:outerShdw blurRad="12700" dir="5400000" rotWithShape="0">
              <a:srgbClr val="000000">
                <a:alpha val="35000"/>
              </a:srgbClr>
            </a:outerShdw>
          </a:effectLst>
        </p:spPr>
        <p:txBody>
          <a:bodyPr lIns="29756" tIns="29756" rIns="29756" bIns="29756" anchor="ctr"/>
          <a:lstStyle/>
          <a:p>
            <a:pPr defTabSz="1300479">
              <a:defRPr sz="2400">
                <a:solidFill>
                  <a:srgbClr val="0365C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7" name="pdb api"/>
          <p:cNvSpPr txBox="1"/>
          <p:nvPr/>
        </p:nvSpPr>
        <p:spPr>
          <a:xfrm>
            <a:off x="11128696" y="4635217"/>
            <a:ext cx="2403575" cy="96292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pdb api</a:t>
            </a:r>
          </a:p>
        </p:txBody>
      </p:sp>
      <p:sp>
        <p:nvSpPr>
          <p:cNvPr id="178" name="RDkit"/>
          <p:cNvSpPr txBox="1"/>
          <p:nvPr/>
        </p:nvSpPr>
        <p:spPr>
          <a:xfrm>
            <a:off x="13320033" y="5374542"/>
            <a:ext cx="1925448" cy="94330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RDkit</a:t>
            </a:r>
          </a:p>
        </p:txBody>
      </p:sp>
      <p:sp>
        <p:nvSpPr>
          <p:cNvPr id="179" name="OpenMM tools"/>
          <p:cNvSpPr txBox="1"/>
          <p:nvPr/>
        </p:nvSpPr>
        <p:spPr>
          <a:xfrm>
            <a:off x="15052963" y="6039144"/>
            <a:ext cx="4071541" cy="109036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OpenMM tools</a:t>
            </a:r>
          </a:p>
        </p:txBody>
      </p:sp>
      <p:sp>
        <p:nvSpPr>
          <p:cNvPr id="180" name="pdb2gmx"/>
          <p:cNvSpPr txBox="1"/>
          <p:nvPr/>
        </p:nvSpPr>
        <p:spPr>
          <a:xfrm>
            <a:off x="14497758" y="3841908"/>
            <a:ext cx="3223257" cy="11039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pdb2gmx</a:t>
            </a:r>
          </a:p>
        </p:txBody>
      </p:sp>
      <p:sp>
        <p:nvSpPr>
          <p:cNvPr id="181" name="[…]"/>
          <p:cNvSpPr txBox="1"/>
          <p:nvPr/>
        </p:nvSpPr>
        <p:spPr>
          <a:xfrm>
            <a:off x="20897570" y="9623045"/>
            <a:ext cx="1518152" cy="7650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ctr" defTabSz="1300479">
              <a:defRPr sz="4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[…]</a:t>
            </a:r>
          </a:p>
        </p:txBody>
      </p:sp>
      <p:sp>
        <p:nvSpPr>
          <p:cNvPr id="182" name="GUI, TCL, bash, python, Perl … get creative"/>
          <p:cNvSpPr txBox="1"/>
          <p:nvPr/>
        </p:nvSpPr>
        <p:spPr>
          <a:xfrm>
            <a:off x="13761826" y="11264858"/>
            <a:ext cx="8456106" cy="705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defTabSz="1300479">
              <a:defRPr sz="2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GUI, TCL, bash, python, Perl … get creative</a:t>
            </a:r>
          </a:p>
        </p:txBody>
      </p:sp>
      <p:pic>
        <p:nvPicPr>
          <p:cNvPr id="183" name="Screenshot 2023-07-21 at 14.04.17.png" descr="Screenshot 2023-07-21 at 14.04.17.png"/>
          <p:cNvPicPr>
            <a:picLocks noChangeAspect="1"/>
          </p:cNvPicPr>
          <p:nvPr/>
        </p:nvPicPr>
        <p:blipFill>
          <a:blip r:embed="rId2"/>
          <a:srcRect l="4321" t="35523" b="35523"/>
          <a:stretch>
            <a:fillRect/>
          </a:stretch>
        </p:blipFill>
        <p:spPr>
          <a:xfrm>
            <a:off x="9043265" y="6026143"/>
            <a:ext cx="4071682" cy="1219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0404" y="3832348"/>
            <a:ext cx="2215834" cy="2215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creenshot 2023-07-22 at 11.57.44.png" descr="Screenshot 2023-07-22 at 11.57.4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038" y="8026572"/>
            <a:ext cx="5360474" cy="1907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476" y="3480204"/>
            <a:ext cx="2639157" cy="92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7742" y="7268142"/>
            <a:ext cx="2639156" cy="263915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Amber tools"/>
          <p:cNvSpPr txBox="1"/>
          <p:nvPr/>
        </p:nvSpPr>
        <p:spPr>
          <a:xfrm>
            <a:off x="13947756" y="7268142"/>
            <a:ext cx="2882581" cy="130725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Amber tools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C70DE-EA40-B25F-2848-45DD6F892F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" t="4297" r="3750" b="6518"/>
          <a:stretch/>
        </p:blipFill>
        <p:spPr>
          <a:xfrm>
            <a:off x="345440" y="741680"/>
            <a:ext cx="23347680" cy="12232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38094E1-3514-D9C9-F808-DCBF39F65CEF}"/>
              </a:ext>
            </a:extLst>
          </p:cNvPr>
          <p:cNvSpPr/>
          <p:nvPr/>
        </p:nvSpPr>
        <p:spPr>
          <a:xfrm>
            <a:off x="8801099" y="9836150"/>
            <a:ext cx="13049250" cy="8828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FFF2CA-5BC8-6889-251E-DBF7E49A34AF}"/>
              </a:ext>
            </a:extLst>
          </p:cNvPr>
          <p:cNvSpPr/>
          <p:nvPr/>
        </p:nvSpPr>
        <p:spPr>
          <a:xfrm>
            <a:off x="6438900" y="11329034"/>
            <a:ext cx="2438400" cy="8828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0" dirty="0"/>
          </a:p>
        </p:txBody>
      </p:sp>
    </p:spTree>
    <p:extLst>
      <p:ext uri="{BB962C8B-B14F-4D97-AF65-F5344CB8AC3E}">
        <p14:creationId xmlns:p14="http://schemas.microsoft.com/office/powerpoint/2010/main" val="107740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red spheres&#10;&#10;Description automatically generated">
            <a:extLst>
              <a:ext uri="{FF2B5EF4-FFF2-40B4-BE49-F238E27FC236}">
                <a16:creationId xmlns:a16="http://schemas.microsoft.com/office/drawing/2014/main" id="{AF07DFDE-3E60-57BC-0336-36C2C4A4C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761" y="265172"/>
            <a:ext cx="13938478" cy="14156948"/>
          </a:xfrm>
          <a:prstGeom prst="rect">
            <a:avLst/>
          </a:prstGeom>
        </p:spPr>
      </p:pic>
      <p:pic>
        <p:nvPicPr>
          <p:cNvPr id="7" name="Picture 6" descr="A group of blue and red lines&#10;&#10;Description automatically generated">
            <a:extLst>
              <a:ext uri="{FF2B5EF4-FFF2-40B4-BE49-F238E27FC236}">
                <a16:creationId xmlns:a16="http://schemas.microsoft.com/office/drawing/2014/main" id="{1ACBA59B-5CE6-ABBE-EBB5-C0F307746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761" y="265172"/>
            <a:ext cx="13938478" cy="1415694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5E58D90-D6E0-4F3C-53B0-FB3B97A9C7CA}"/>
              </a:ext>
            </a:extLst>
          </p:cNvPr>
          <p:cNvSpPr txBox="1">
            <a:spLocks/>
          </p:cNvSpPr>
          <p:nvPr/>
        </p:nvSpPr>
        <p:spPr>
          <a:xfrm>
            <a:off x="965200" y="50802"/>
            <a:ext cx="21082000" cy="2390644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400" b="1" dirty="0"/>
              <a:t>Non-protein molecules</a:t>
            </a:r>
          </a:p>
        </p:txBody>
      </p:sp>
    </p:spTree>
    <p:extLst>
      <p:ext uri="{BB962C8B-B14F-4D97-AF65-F5344CB8AC3E}">
        <p14:creationId xmlns:p14="http://schemas.microsoft.com/office/powerpoint/2010/main" val="96761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white structure with red blue and yellow objects&#10;&#10;Description automatically generated">
            <a:extLst>
              <a:ext uri="{FF2B5EF4-FFF2-40B4-BE49-F238E27FC236}">
                <a16:creationId xmlns:a16="http://schemas.microsoft.com/office/drawing/2014/main" id="{4E29FD06-5DB4-EF45-EA96-C643E1D5B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68" y="2441446"/>
            <a:ext cx="10247292" cy="10407908"/>
          </a:xfrm>
          <a:prstGeom prst="rect">
            <a:avLst/>
          </a:prstGeom>
        </p:spPr>
      </p:pic>
      <p:pic>
        <p:nvPicPr>
          <p:cNvPr id="18" name="Picture 17" descr="A white structure with red blue and yellow objects&#10;&#10;Description automatically generated">
            <a:extLst>
              <a:ext uri="{FF2B5EF4-FFF2-40B4-BE49-F238E27FC236}">
                <a16:creationId xmlns:a16="http://schemas.microsoft.com/office/drawing/2014/main" id="{8450C019-280C-D9BA-AD53-22C4161DE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816" y="2441446"/>
            <a:ext cx="10247292" cy="1040790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FCC619F3-6EDD-4D27-683B-8C69AE7E7C94}"/>
              </a:ext>
            </a:extLst>
          </p:cNvPr>
          <p:cNvSpPr txBox="1">
            <a:spLocks/>
          </p:cNvSpPr>
          <p:nvPr/>
        </p:nvSpPr>
        <p:spPr>
          <a:xfrm>
            <a:off x="965200" y="50802"/>
            <a:ext cx="21082000" cy="2390644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400" b="1" dirty="0"/>
              <a:t>Disulphide bridges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737A1D-7252-76B6-F7E5-97D8D028A3D4}"/>
              </a:ext>
            </a:extLst>
          </p:cNvPr>
          <p:cNvGrpSpPr/>
          <p:nvPr/>
        </p:nvGrpSpPr>
        <p:grpSpPr>
          <a:xfrm>
            <a:off x="11087112" y="3500120"/>
            <a:ext cx="1447800" cy="8666480"/>
            <a:chOff x="5543556" y="1750060"/>
            <a:chExt cx="723900" cy="433324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486FD2-237B-6B1C-952A-B6DD6D5A949A}"/>
                </a:ext>
              </a:extLst>
            </p:cNvPr>
            <p:cNvCxnSpPr/>
            <p:nvPr/>
          </p:nvCxnSpPr>
          <p:spPr>
            <a:xfrm>
              <a:off x="5930900" y="2095500"/>
              <a:ext cx="0" cy="39878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Arrow: Curved Right 21">
              <a:extLst>
                <a:ext uri="{FF2B5EF4-FFF2-40B4-BE49-F238E27FC236}">
                  <a16:creationId xmlns:a16="http://schemas.microsoft.com/office/drawing/2014/main" id="{854291C5-1C67-0ABC-25A6-FCDF4976956C}"/>
                </a:ext>
              </a:extLst>
            </p:cNvPr>
            <p:cNvSpPr/>
            <p:nvPr/>
          </p:nvSpPr>
          <p:spPr>
            <a:xfrm>
              <a:off x="5543556" y="3784600"/>
              <a:ext cx="723900" cy="355600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AC30245-A678-162C-8C98-B48E3605C8C8}"/>
                </a:ext>
              </a:extLst>
            </p:cNvPr>
            <p:cNvCxnSpPr>
              <a:cxnSpLocks/>
            </p:cNvCxnSpPr>
            <p:nvPr/>
          </p:nvCxnSpPr>
          <p:spPr>
            <a:xfrm>
              <a:off x="5930900" y="1750060"/>
              <a:ext cx="0" cy="22479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066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white object with red and blue objects&#10;&#10;Description automatically generated">
            <a:extLst>
              <a:ext uri="{FF2B5EF4-FFF2-40B4-BE49-F238E27FC236}">
                <a16:creationId xmlns:a16="http://schemas.microsoft.com/office/drawing/2014/main" id="{A8DA527D-7A76-89C2-2EA8-03D56848D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68" y="2441446"/>
            <a:ext cx="10247292" cy="10407908"/>
          </a:xfrm>
          <a:prstGeom prst="rect">
            <a:avLst/>
          </a:prstGeom>
        </p:spPr>
      </p:pic>
      <p:pic>
        <p:nvPicPr>
          <p:cNvPr id="17" name="Picture 16" descr="A white object with blue and red objects&#10;&#10;Description automatically generated">
            <a:extLst>
              <a:ext uri="{FF2B5EF4-FFF2-40B4-BE49-F238E27FC236}">
                <a16:creationId xmlns:a16="http://schemas.microsoft.com/office/drawing/2014/main" id="{43384E4A-24A5-01C6-B219-8DAC086B7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816" y="2441446"/>
            <a:ext cx="10247292" cy="104079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322D2-CC73-4672-BAA7-44B74FE653ED}"/>
              </a:ext>
            </a:extLst>
          </p:cNvPr>
          <p:cNvSpPr txBox="1">
            <a:spLocks/>
          </p:cNvSpPr>
          <p:nvPr/>
        </p:nvSpPr>
        <p:spPr>
          <a:xfrm>
            <a:off x="965200" y="50802"/>
            <a:ext cx="21082000" cy="2390644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400" b="1" dirty="0" err="1"/>
              <a:t>Histidines</a:t>
            </a:r>
            <a:endParaRPr lang="en-GB" sz="104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6709A8-8091-AB58-98CC-1C4F45C3275E}"/>
              </a:ext>
            </a:extLst>
          </p:cNvPr>
          <p:cNvGrpSpPr/>
          <p:nvPr/>
        </p:nvGrpSpPr>
        <p:grpSpPr>
          <a:xfrm>
            <a:off x="11087112" y="3500120"/>
            <a:ext cx="1447800" cy="8666480"/>
            <a:chOff x="5543556" y="1750060"/>
            <a:chExt cx="723900" cy="433324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6AFB90B-88CA-6005-B823-33C31604CF08}"/>
                </a:ext>
              </a:extLst>
            </p:cNvPr>
            <p:cNvCxnSpPr/>
            <p:nvPr/>
          </p:nvCxnSpPr>
          <p:spPr>
            <a:xfrm>
              <a:off x="5930900" y="2095500"/>
              <a:ext cx="0" cy="39878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" name="Arrow: Curved Right 4">
              <a:extLst>
                <a:ext uri="{FF2B5EF4-FFF2-40B4-BE49-F238E27FC236}">
                  <a16:creationId xmlns:a16="http://schemas.microsoft.com/office/drawing/2014/main" id="{05FBFE4A-2385-53E4-827D-B87658444CDA}"/>
                </a:ext>
              </a:extLst>
            </p:cNvPr>
            <p:cNvSpPr/>
            <p:nvPr/>
          </p:nvSpPr>
          <p:spPr>
            <a:xfrm>
              <a:off x="5543556" y="3784600"/>
              <a:ext cx="723900" cy="355600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1AF2F7C-3508-AE61-150C-D046C04036F0}"/>
                </a:ext>
              </a:extLst>
            </p:cNvPr>
            <p:cNvCxnSpPr>
              <a:cxnSpLocks/>
            </p:cNvCxnSpPr>
            <p:nvPr/>
          </p:nvCxnSpPr>
          <p:spPr>
            <a:xfrm>
              <a:off x="5930900" y="1750060"/>
              <a:ext cx="0" cy="22479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02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object with red balls&#10;&#10;Description automatically generated">
            <a:extLst>
              <a:ext uri="{FF2B5EF4-FFF2-40B4-BE49-F238E27FC236}">
                <a16:creationId xmlns:a16="http://schemas.microsoft.com/office/drawing/2014/main" id="{A6256771-33C4-4FCA-6BEE-E9643ABCA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816" y="2441446"/>
            <a:ext cx="10247292" cy="10407908"/>
          </a:xfrm>
          <a:prstGeom prst="rect">
            <a:avLst/>
          </a:prstGeom>
        </p:spPr>
      </p:pic>
      <p:pic>
        <p:nvPicPr>
          <p:cNvPr id="2" name="Picture 1" descr="A white string with red and blue objects&#10;&#10;Description automatically generated">
            <a:extLst>
              <a:ext uri="{FF2B5EF4-FFF2-40B4-BE49-F238E27FC236}">
                <a16:creationId xmlns:a16="http://schemas.microsoft.com/office/drawing/2014/main" id="{F9A0B868-3933-A414-EB2B-BAA9AE092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68" y="2441446"/>
            <a:ext cx="10247292" cy="104079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35BFA2C-3442-BCB6-095E-815171F145BB}"/>
              </a:ext>
            </a:extLst>
          </p:cNvPr>
          <p:cNvSpPr txBox="1">
            <a:spLocks/>
          </p:cNvSpPr>
          <p:nvPr/>
        </p:nvSpPr>
        <p:spPr>
          <a:xfrm>
            <a:off x="965200" y="50802"/>
            <a:ext cx="21082000" cy="2390644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400" b="1" dirty="0"/>
              <a:t>Amino acid modifications: TYR151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55894F-7177-3BDB-E524-7941D0E68B75}"/>
              </a:ext>
            </a:extLst>
          </p:cNvPr>
          <p:cNvGrpSpPr/>
          <p:nvPr/>
        </p:nvGrpSpPr>
        <p:grpSpPr>
          <a:xfrm>
            <a:off x="11087112" y="3500120"/>
            <a:ext cx="1447800" cy="8666480"/>
            <a:chOff x="5543556" y="1750060"/>
            <a:chExt cx="723900" cy="433324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3662117-96CD-0890-762D-3E4EA2AFE731}"/>
                </a:ext>
              </a:extLst>
            </p:cNvPr>
            <p:cNvCxnSpPr/>
            <p:nvPr/>
          </p:nvCxnSpPr>
          <p:spPr>
            <a:xfrm>
              <a:off x="5930900" y="2095500"/>
              <a:ext cx="0" cy="39878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Arrow: Curved Right 7">
              <a:extLst>
                <a:ext uri="{FF2B5EF4-FFF2-40B4-BE49-F238E27FC236}">
                  <a16:creationId xmlns:a16="http://schemas.microsoft.com/office/drawing/2014/main" id="{40888117-95DB-2E9F-894D-F8F6EC2B935F}"/>
                </a:ext>
              </a:extLst>
            </p:cNvPr>
            <p:cNvSpPr/>
            <p:nvPr/>
          </p:nvSpPr>
          <p:spPr>
            <a:xfrm>
              <a:off x="5543556" y="3784600"/>
              <a:ext cx="723900" cy="355600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02875FB-8BEA-A24F-77A6-DE27E9BD28FA}"/>
                </a:ext>
              </a:extLst>
            </p:cNvPr>
            <p:cNvCxnSpPr>
              <a:cxnSpLocks/>
            </p:cNvCxnSpPr>
            <p:nvPr/>
          </p:nvCxnSpPr>
          <p:spPr>
            <a:xfrm>
              <a:off x="5930900" y="1750060"/>
              <a:ext cx="0" cy="22479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76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tring with red and blue objects&#10;&#10;Description automatically generated">
            <a:extLst>
              <a:ext uri="{FF2B5EF4-FFF2-40B4-BE49-F238E27FC236}">
                <a16:creationId xmlns:a16="http://schemas.microsoft.com/office/drawing/2014/main" id="{F9A0B868-3933-A414-EB2B-BAA9AE092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68" y="2441446"/>
            <a:ext cx="10247292" cy="104079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35BFA2C-3442-BCB6-095E-815171F145BB}"/>
              </a:ext>
            </a:extLst>
          </p:cNvPr>
          <p:cNvSpPr txBox="1">
            <a:spLocks/>
          </p:cNvSpPr>
          <p:nvPr/>
        </p:nvSpPr>
        <p:spPr>
          <a:xfrm>
            <a:off x="965200" y="50802"/>
            <a:ext cx="21082000" cy="2390644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400" b="1" dirty="0"/>
              <a:t>Amino acid modifications: TYR151</a:t>
            </a:r>
          </a:p>
        </p:txBody>
      </p:sp>
      <p:pic>
        <p:nvPicPr>
          <p:cNvPr id="9" name="Picture 8" descr="A white and red structure&#10;&#10;Description automatically generated with medium confidence">
            <a:extLst>
              <a:ext uri="{FF2B5EF4-FFF2-40B4-BE49-F238E27FC236}">
                <a16:creationId xmlns:a16="http://schemas.microsoft.com/office/drawing/2014/main" id="{51BE812B-7691-36D9-EFB5-7E10B8F55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244" y="4070091"/>
            <a:ext cx="7462184" cy="75791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1DB0F1-CC8E-AF67-8146-42176EF9A3CD}"/>
              </a:ext>
            </a:extLst>
          </p:cNvPr>
          <p:cNvSpPr/>
          <p:nvPr/>
        </p:nvSpPr>
        <p:spPr>
          <a:xfrm>
            <a:off x="7416800" y="6527800"/>
            <a:ext cx="2032000" cy="1930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0C9B84-6FC9-91EF-3E30-4E26A37C4661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9448800" y="7493000"/>
            <a:ext cx="3372444" cy="3666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09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tring with red and blue objects&#10;&#10;Description automatically generated">
            <a:extLst>
              <a:ext uri="{FF2B5EF4-FFF2-40B4-BE49-F238E27FC236}">
                <a16:creationId xmlns:a16="http://schemas.microsoft.com/office/drawing/2014/main" id="{F9A0B868-3933-A414-EB2B-BAA9AE092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68" y="2441446"/>
            <a:ext cx="10247292" cy="104079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35BFA2C-3442-BCB6-095E-815171F145BB}"/>
              </a:ext>
            </a:extLst>
          </p:cNvPr>
          <p:cNvSpPr txBox="1">
            <a:spLocks/>
          </p:cNvSpPr>
          <p:nvPr/>
        </p:nvSpPr>
        <p:spPr>
          <a:xfrm>
            <a:off x="965200" y="50802"/>
            <a:ext cx="21082000" cy="2390644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400" b="1" dirty="0"/>
              <a:t>Ligand?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DB0F1-CC8E-AF67-8146-42176EF9A3CD}"/>
              </a:ext>
            </a:extLst>
          </p:cNvPr>
          <p:cNvSpPr/>
          <p:nvPr/>
        </p:nvSpPr>
        <p:spPr>
          <a:xfrm>
            <a:off x="5797550" y="7594601"/>
            <a:ext cx="1612900" cy="16065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338D94-E859-710A-ADF0-959ADF4D09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" t="6895" r="6299"/>
          <a:stretch/>
        </p:blipFill>
        <p:spPr>
          <a:xfrm>
            <a:off x="11191460" y="3597963"/>
            <a:ext cx="12505208" cy="9402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438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1"/>
          <p:cNvSpPr txBox="1">
            <a:spLocks noGrp="1"/>
          </p:cNvSpPr>
          <p:nvPr>
            <p:ph type="title"/>
          </p:nvPr>
        </p:nvSpPr>
        <p:spPr>
          <a:xfrm>
            <a:off x="2799060" y="-98198"/>
            <a:ext cx="18785880" cy="1181555"/>
          </a:xfrm>
          <a:prstGeom prst="rect">
            <a:avLst/>
          </a:prstGeom>
        </p:spPr>
        <p:txBody>
          <a:bodyPr/>
          <a:lstStyle/>
          <a:p>
            <a:r>
              <a:t>Tools that will help with all of this</a:t>
            </a:r>
          </a:p>
        </p:txBody>
      </p:sp>
      <p:sp>
        <p:nvSpPr>
          <p:cNvPr id="337" name="Most simulation packages contain tools to help add missing H-atoms. Not all work in the same way.…"/>
          <p:cNvSpPr txBox="1"/>
          <p:nvPr/>
        </p:nvSpPr>
        <p:spPr>
          <a:xfrm>
            <a:off x="1205801" y="1536436"/>
            <a:ext cx="22677121" cy="320040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defTabSz="1828800">
              <a:lnSpc>
                <a:spcPct val="90000"/>
              </a:lnSpc>
              <a:spcBef>
                <a:spcPts val="2000"/>
              </a:spcBef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Most simulation packages contain tools to help add missing H-atoms. Not all work in the same way.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Where there is more than one possible answer, not all packages will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make the same decision</a:t>
            </a:r>
            <a:r>
              <a:t>.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8" name="There are two independent, well-established tools designed specifically to look at these issues, and a webserver that puts them together:"/>
          <p:cNvSpPr txBox="1"/>
          <p:nvPr/>
        </p:nvSpPr>
        <p:spPr>
          <a:xfrm>
            <a:off x="1270341" y="3395716"/>
            <a:ext cx="20327109" cy="134112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1828800">
              <a:lnSpc>
                <a:spcPct val="90000"/>
              </a:lnSpc>
              <a:spcBef>
                <a:spcPts val="2000"/>
              </a:spcBef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There are two independent, well-established tools designed specifically to look at these issues, and a webserver that puts them together:</a:t>
            </a: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982" y="5189917"/>
            <a:ext cx="4575564" cy="4017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218" y="5189917"/>
            <a:ext cx="4575564" cy="4017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6454" y="5189917"/>
            <a:ext cx="4575564" cy="40175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8" name="Group"/>
          <p:cNvGrpSpPr/>
          <p:nvPr/>
        </p:nvGrpSpPr>
        <p:grpSpPr>
          <a:xfrm>
            <a:off x="1761309" y="9990697"/>
            <a:ext cx="19710054" cy="1802262"/>
            <a:chOff x="0" y="0"/>
            <a:chExt cx="19710052" cy="1802261"/>
          </a:xfrm>
        </p:grpSpPr>
        <p:pic>
          <p:nvPicPr>
            <p:cNvPr id="342" name="Screenshot 2023-07-21 at 16.14.10.png" descr="Screenshot 2023-07-21 at 16.14.10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88331"/>
              <a:ext cx="2717800" cy="1625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3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58770" y="425515"/>
              <a:ext cx="2717801" cy="9512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4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91711" y="0"/>
              <a:ext cx="1802262" cy="18022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5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21423" y="200559"/>
              <a:ext cx="2335238" cy="14011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6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067884" y="247843"/>
              <a:ext cx="4646365" cy="1486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7" name="…"/>
            <p:cNvSpPr txBox="1"/>
            <p:nvPr/>
          </p:nvSpPr>
          <p:spPr>
            <a:xfrm>
              <a:off x="18625472" y="276290"/>
              <a:ext cx="1084581" cy="12496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sz="7000" b="1"/>
              </a:lvl1pPr>
            </a:lstStyle>
            <a:p>
              <a:r>
                <a:t>…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1" animBg="1" advAuto="0"/>
      <p:bldP spid="340" grpId="2" animBg="1" advAuto="0"/>
      <p:bldP spid="341" grpId="3" animBg="1" advAuto="0"/>
      <p:bldP spid="348" grpId="4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itle 1"/>
          <p:cNvSpPr txBox="1">
            <a:spLocks noGrp="1"/>
          </p:cNvSpPr>
          <p:nvPr>
            <p:ph type="title"/>
          </p:nvPr>
        </p:nvSpPr>
        <p:spPr>
          <a:xfrm>
            <a:off x="1844897" y="22485"/>
            <a:ext cx="21031201" cy="1158763"/>
          </a:xfrm>
          <a:prstGeom prst="rect">
            <a:avLst/>
          </a:prstGeom>
        </p:spPr>
        <p:txBody>
          <a:bodyPr/>
          <a:lstStyle/>
          <a:p>
            <a:r>
              <a:t>Let’s try some protein prep out!</a:t>
            </a:r>
          </a:p>
        </p:txBody>
      </p:sp>
      <p:pic>
        <p:nvPicPr>
          <p:cNvPr id="351" name="Screenshot 2023-07-25 at 09.07.36.png" descr="Screenshot 2023-07-25 at 09.07.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42" y="2471551"/>
            <a:ext cx="3801926" cy="2115855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uniprot.org"/>
          <p:cNvSpPr txBox="1"/>
          <p:nvPr/>
        </p:nvSpPr>
        <p:spPr>
          <a:xfrm>
            <a:off x="2027915" y="4772797"/>
            <a:ext cx="3231365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u="sng">
                <a:solidFill>
                  <a:srgbClr val="9454C3"/>
                </a:solidFill>
                <a:uFill>
                  <a:solidFill>
                    <a:srgbClr val="9454C3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9454C3"/>
                </a:solidFill>
                <a:uFill>
                  <a:solidFill>
                    <a:srgbClr val="9454C3"/>
                  </a:solidFill>
                </a:uFill>
                <a:hlinkClick r:id="rId3"/>
              </a:rPr>
              <a:t>uniprot.org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807" y="2866044"/>
            <a:ext cx="3657601" cy="1003301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rcsb.org"/>
          <p:cNvSpPr txBox="1"/>
          <p:nvPr/>
        </p:nvSpPr>
        <p:spPr>
          <a:xfrm>
            <a:off x="7949400" y="4772797"/>
            <a:ext cx="2665818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rPr u="sng">
                <a:solidFill>
                  <a:srgbClr val="9454C3"/>
                </a:solidFill>
                <a:uFill>
                  <a:solidFill>
                    <a:srgbClr val="9454C3"/>
                  </a:solidFill>
                </a:uFill>
                <a:hlinkClick r:id="rId5"/>
              </a:rPr>
              <a:t>rcsb.org</a:t>
            </a:r>
            <a:r>
              <a:t> </a:t>
            </a:r>
          </a:p>
        </p:txBody>
      </p:sp>
      <p:sp>
        <p:nvSpPr>
          <p:cNvPr id="355" name="Task 1:…"/>
          <p:cNvSpPr txBox="1"/>
          <p:nvPr/>
        </p:nvSpPr>
        <p:spPr>
          <a:xfrm>
            <a:off x="1003705" y="6365000"/>
            <a:ext cx="20317427" cy="3230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/>
          <a:p>
            <a:pPr>
              <a:defRPr b="1"/>
            </a:pPr>
            <a:r>
              <a:rPr dirty="0"/>
              <a:t>Task </a:t>
            </a:r>
            <a:r>
              <a:rPr lang="en-GB" dirty="0"/>
              <a:t>2</a:t>
            </a:r>
            <a:r>
              <a:rPr dirty="0"/>
              <a:t>: </a:t>
            </a:r>
          </a:p>
          <a:p>
            <a:r>
              <a:rPr dirty="0"/>
              <a:t>Identify a good crystal structure for </a:t>
            </a:r>
            <a:r>
              <a:rPr b="1" dirty="0"/>
              <a:t>Carboxypeptidase B2</a:t>
            </a:r>
            <a:r>
              <a:rPr dirty="0"/>
              <a:t> and use the Poisson Boltzmann server to produce output for amber. </a:t>
            </a:r>
          </a:p>
          <a:p>
            <a:r>
              <a:rPr dirty="0"/>
              <a:t>Starting structure PDB: 3D67 use </a:t>
            </a:r>
            <a:r>
              <a:rPr dirty="0" err="1"/>
              <a:t>uniprot</a:t>
            </a:r>
            <a:r>
              <a:rPr dirty="0"/>
              <a:t> to find out more!</a:t>
            </a:r>
          </a:p>
        </p:txBody>
      </p:sp>
      <p:pic>
        <p:nvPicPr>
          <p:cNvPr id="35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7750" y="2557885"/>
            <a:ext cx="2892175" cy="1619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26158" y="2106521"/>
            <a:ext cx="2522347" cy="2522346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https://server.poissonboltzmann.org"/>
          <p:cNvSpPr txBox="1"/>
          <p:nvPr/>
        </p:nvSpPr>
        <p:spPr>
          <a:xfrm>
            <a:off x="12787686" y="4989437"/>
            <a:ext cx="10396509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rPr u="sng" dirty="0">
                <a:solidFill>
                  <a:srgbClr val="9454C3"/>
                </a:solidFill>
                <a:uFill>
                  <a:solidFill>
                    <a:srgbClr val="9454C3"/>
                  </a:solidFill>
                </a:uFill>
                <a:hlinkClick r:id="rId8"/>
              </a:rPr>
              <a:t>https://server.poissonboltzmann.org</a:t>
            </a:r>
            <a:r>
              <a:rPr dirty="0"/>
              <a:t> </a:t>
            </a:r>
          </a:p>
        </p:txBody>
      </p:sp>
      <p:sp>
        <p:nvSpPr>
          <p:cNvPr id="359" name="Task 2:…"/>
          <p:cNvSpPr txBox="1"/>
          <p:nvPr/>
        </p:nvSpPr>
        <p:spPr>
          <a:xfrm>
            <a:off x="1003705" y="10026563"/>
            <a:ext cx="23497138" cy="172354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>
              <a:defRPr b="1"/>
            </a:pPr>
            <a:r>
              <a:rPr dirty="0"/>
              <a:t>Task </a:t>
            </a:r>
            <a:r>
              <a:rPr lang="en-GB" dirty="0"/>
              <a:t>3</a:t>
            </a:r>
            <a:r>
              <a:rPr dirty="0"/>
              <a:t>: </a:t>
            </a:r>
          </a:p>
          <a:p>
            <a:r>
              <a:rPr dirty="0"/>
              <a:t>Take a look at the AlphaFold 2 structure, what do you need to watch out for here? 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2739787" y="2392807"/>
            <a:ext cx="18904426" cy="1944333"/>
          </a:xfrm>
          <a:prstGeom prst="rect">
            <a:avLst/>
          </a:prstGeom>
        </p:spPr>
        <p:txBody>
          <a:bodyPr/>
          <a:lstStyle>
            <a:lvl1pPr marL="0" indent="0" algn="ctr" defTabSz="1755647">
              <a:spcBef>
                <a:spcPts val="1900"/>
              </a:spcBef>
              <a:buSzTx/>
              <a:buNone/>
              <a:defRPr sz="6144" b="1">
                <a:solidFill>
                  <a:srgbClr val="1F497D"/>
                </a:solidFill>
              </a:defRPr>
            </a:lvl1pPr>
          </a:lstStyle>
          <a:p>
            <a:r>
              <a:rPr lang="en-GB" dirty="0"/>
              <a:t>Acknowledgements</a:t>
            </a:r>
            <a:endParaRPr dirty="0"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16AB17F9-C470-736A-A6FD-2335C4588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37" y="6505822"/>
            <a:ext cx="2514601" cy="25146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ome of the material presented is adapted from Prof. Charlie Laughton">
            <a:extLst>
              <a:ext uri="{FF2B5EF4-FFF2-40B4-BE49-F238E27FC236}">
                <a16:creationId xmlns:a16="http://schemas.microsoft.com/office/drawing/2014/main" id="{091E0340-90BF-DF9C-86A6-EDC3B3BB446F}"/>
              </a:ext>
            </a:extLst>
          </p:cNvPr>
          <p:cNvSpPr txBox="1"/>
          <p:nvPr/>
        </p:nvSpPr>
        <p:spPr>
          <a:xfrm>
            <a:off x="4698622" y="7366882"/>
            <a:ext cx="16232125" cy="792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/>
              <a:t>Some of the material presented is adapted from Prof. Charlie Laughton</a:t>
            </a:r>
          </a:p>
        </p:txBody>
      </p:sp>
    </p:spTree>
    <p:extLst>
      <p:ext uri="{BB962C8B-B14F-4D97-AF65-F5344CB8AC3E}">
        <p14:creationId xmlns:p14="http://schemas.microsoft.com/office/powerpoint/2010/main" val="60787430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1676400" y="5895828"/>
            <a:ext cx="21031200" cy="2651127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Part 1: I have a protein I want to model, now what?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2739787" y="2392807"/>
            <a:ext cx="18904426" cy="1944333"/>
          </a:xfrm>
          <a:prstGeom prst="rect">
            <a:avLst/>
          </a:prstGeom>
        </p:spPr>
        <p:txBody>
          <a:bodyPr/>
          <a:lstStyle>
            <a:lvl1pPr marL="0" indent="0" algn="ctr" defTabSz="1755647">
              <a:spcBef>
                <a:spcPts val="1900"/>
              </a:spcBef>
              <a:buSzTx/>
              <a:buNone/>
              <a:defRPr sz="6144" b="1">
                <a:solidFill>
                  <a:srgbClr val="1F497D"/>
                </a:solidFill>
              </a:defRPr>
            </a:lvl1pPr>
          </a:lstStyle>
          <a:p>
            <a:r>
              <a:rPr dirty="0"/>
              <a:t>Next: </a:t>
            </a:r>
            <a:r>
              <a:rPr lang="en-GB" dirty="0"/>
              <a:t>Docking</a:t>
            </a:r>
            <a:endParaRPr dirty="0"/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86" y="5132559"/>
            <a:ext cx="7608879" cy="5699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creenshot 2023-07-21 at 14.04.17.png" descr="Screenshot 2023-07-21 at 14.04.17.png"/>
          <p:cNvPicPr>
            <a:picLocks noChangeAspect="1"/>
          </p:cNvPicPr>
          <p:nvPr/>
        </p:nvPicPr>
        <p:blipFill>
          <a:blip r:embed="rId2"/>
          <a:srcRect l="4321"/>
          <a:stretch>
            <a:fillRect/>
          </a:stretch>
        </p:blipFill>
        <p:spPr>
          <a:xfrm>
            <a:off x="2462242" y="1513416"/>
            <a:ext cx="5063279" cy="5239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Screenshot 2023-07-21 at 14.05.40.png" descr="Screenshot 2023-07-21 at 14.05.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34" y="5365273"/>
            <a:ext cx="9422148" cy="6837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2480" y="3201380"/>
            <a:ext cx="2481959" cy="2481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872" y="6705896"/>
            <a:ext cx="6807201" cy="4775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Flare"/>
          <p:cNvSpPr txBox="1"/>
          <p:nvPr/>
        </p:nvSpPr>
        <p:spPr>
          <a:xfrm>
            <a:off x="12737538" y="5817708"/>
            <a:ext cx="1713317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1"/>
            </a:lvl1pPr>
          </a:lstStyle>
          <a:p>
            <a:r>
              <a:t>Flare</a:t>
            </a:r>
          </a:p>
        </p:txBody>
      </p:sp>
      <p:sp>
        <p:nvSpPr>
          <p:cNvPr id="197" name="Title 1"/>
          <p:cNvSpPr txBox="1">
            <a:spLocks noGrp="1"/>
          </p:cNvSpPr>
          <p:nvPr>
            <p:ph type="title"/>
          </p:nvPr>
        </p:nvSpPr>
        <p:spPr>
          <a:xfrm>
            <a:off x="2799060" y="-23885"/>
            <a:ext cx="18785880" cy="1181554"/>
          </a:xfrm>
          <a:prstGeom prst="rect">
            <a:avLst/>
          </a:prstGeom>
        </p:spPr>
        <p:txBody>
          <a:bodyPr/>
          <a:lstStyle>
            <a:lvl1pPr defTabSz="1664208">
              <a:defRPr sz="5460"/>
            </a:lvl1pPr>
          </a:lstStyle>
          <a:p>
            <a:r>
              <a:t>Black-box protein setup tools can help with protein prep</a:t>
            </a:r>
          </a:p>
        </p:txBody>
      </p:sp>
      <p:pic>
        <p:nvPicPr>
          <p:cNvPr id="198" name="Screenshot 2023-07-22 at 11.57.44.png" descr="Screenshot 2023-07-22 at 11.57.4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71307" y="3143438"/>
            <a:ext cx="5560340" cy="1979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More on this in the afternoon"/>
          <p:cNvSpPr txBox="1"/>
          <p:nvPr/>
        </p:nvSpPr>
        <p:spPr>
          <a:xfrm>
            <a:off x="18538654" y="8146388"/>
            <a:ext cx="5205984" cy="1706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b="1"/>
            </a:lvl1pPr>
          </a:lstStyle>
          <a:p>
            <a:r>
              <a:t>More on this in the afternoon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xfrm>
            <a:off x="667017" y="-206474"/>
            <a:ext cx="23049966" cy="1320432"/>
          </a:xfrm>
          <a:prstGeom prst="rect">
            <a:avLst/>
          </a:prstGeom>
        </p:spPr>
        <p:txBody>
          <a:bodyPr/>
          <a:lstStyle/>
          <a:p>
            <a:r>
              <a:t>What things are important to look out for in protein prep?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F22EA5-B909-0229-498B-C32DA5134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267" y="3326160"/>
            <a:ext cx="8891859" cy="8891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20822A-4A77-66F8-964A-AEB0650149A8}"/>
              </a:ext>
            </a:extLst>
          </p:cNvPr>
          <p:cNvSpPr txBox="1"/>
          <p:nvPr/>
        </p:nvSpPr>
        <p:spPr>
          <a:xfrm>
            <a:off x="5631366" y="2022381"/>
            <a:ext cx="12199434" cy="86177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www.menti.com</a:t>
            </a:r>
            <a:r>
              <a:rPr lang="en-US" dirty="0"/>
              <a:t>/alc5aozap924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9E5E6-FDCD-FE15-7DAF-BBC8C8139E69}"/>
              </a:ext>
            </a:extLst>
          </p:cNvPr>
          <p:cNvSpPr txBox="1"/>
          <p:nvPr/>
        </p:nvSpPr>
        <p:spPr>
          <a:xfrm>
            <a:off x="16994458" y="2022381"/>
            <a:ext cx="3031597" cy="95410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58950948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905" y="2642192"/>
            <a:ext cx="12700001" cy="7136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505" y="2642192"/>
            <a:ext cx="13282604" cy="746411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1294691" y="-49327"/>
            <a:ext cx="21794618" cy="1226358"/>
          </a:xfrm>
          <a:prstGeom prst="rect">
            <a:avLst/>
          </a:prstGeom>
        </p:spPr>
        <p:txBody>
          <a:bodyPr/>
          <a:lstStyle>
            <a:lvl1pPr defTabSz="1773936">
              <a:defRPr sz="6790"/>
            </a:lvl1pPr>
          </a:lstStyle>
          <a:p>
            <a:r>
              <a:t>Crystal structures provide electron densities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xfrm>
            <a:off x="1648623" y="3056"/>
            <a:ext cx="21510931" cy="130143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r>
              <a:t>Crystal structures are models with potential errors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6235" y="2461222"/>
            <a:ext cx="5892129" cy="879355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https://swift.cmbi.umcn.nl/teach/pdbad/"/>
          <p:cNvSpPr txBox="1"/>
          <p:nvPr/>
        </p:nvSpPr>
        <p:spPr>
          <a:xfrm>
            <a:off x="1507431" y="10164036"/>
            <a:ext cx="8872618" cy="92791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defTabSz="457200">
              <a:lnSpc>
                <a:spcPts val="5500"/>
              </a:lnSpc>
              <a:defRPr sz="3733"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9454C3"/>
                </a:solidFill>
                <a:uFill>
                  <a:solidFill>
                    <a:srgbClr val="9454C3"/>
                  </a:solidFill>
                </a:uFill>
                <a:hlinkClick r:id="rId3"/>
              </a:rPr>
              <a:t>https://swift.cmbi.umcn.nl/teach/pdbad/</a:t>
            </a:r>
            <a:r>
              <a:rPr u="none">
                <a:solidFill>
                  <a:srgbClr val="000000"/>
                </a:solidFill>
              </a:rPr>
              <a:t> </a:t>
            </a:r>
            <a:endParaRPr sz="1200"/>
          </a:p>
        </p:txBody>
      </p:sp>
      <p:sp>
        <p:nvSpPr>
          <p:cNvPr id="212" name="Gert Vriend (author of WHAT_CHECK)"/>
          <p:cNvSpPr txBox="1"/>
          <p:nvPr/>
        </p:nvSpPr>
        <p:spPr>
          <a:xfrm>
            <a:off x="14284061" y="11605955"/>
            <a:ext cx="8185605" cy="74110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500"/>
              </a:lnSpc>
              <a:defRPr sz="3733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Gert Vriend (author of WHAT_CHECK)</a:t>
            </a:r>
          </a:p>
        </p:txBody>
      </p:sp>
      <p:pic>
        <p:nvPicPr>
          <p:cNvPr id="213" name="Screenshot 2023-07-21 at 14.22.55.png" descr="Screenshot 2023-07-21 at 14.22.5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61" y="2963849"/>
            <a:ext cx="12439865" cy="433214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Examples of errors/oddities in PDB structures"/>
          <p:cNvSpPr txBox="1"/>
          <p:nvPr/>
        </p:nvSpPr>
        <p:spPr>
          <a:xfrm>
            <a:off x="1485902" y="9307365"/>
            <a:ext cx="11304525" cy="7904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800"/>
              </a:lnSpc>
              <a:defRPr sz="4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Examples of errors/oddities in PDB structures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xfrm>
            <a:off x="1081567" y="-49327"/>
            <a:ext cx="22220866" cy="1181555"/>
          </a:xfrm>
          <a:prstGeom prst="rect">
            <a:avLst/>
          </a:prstGeom>
        </p:spPr>
        <p:txBody>
          <a:bodyPr/>
          <a:lstStyle>
            <a:lvl1pPr defTabSz="1792223">
              <a:defRPr sz="5880"/>
            </a:lvl1pPr>
          </a:lstStyle>
          <a:p>
            <a:r>
              <a:t>Crystal structures are models derived from electron densities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31" y="4889648"/>
            <a:ext cx="10363493" cy="5823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631" y="4770256"/>
            <a:ext cx="7772401" cy="554990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1T38: HUMAN O6-ALKYLGUANINE-DNA ALKYLTRANSFERASE"/>
          <p:cNvSpPr txBox="1"/>
          <p:nvPr/>
        </p:nvSpPr>
        <p:spPr>
          <a:xfrm>
            <a:off x="1059895" y="2713167"/>
            <a:ext cx="15175485" cy="79044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800"/>
              </a:lnSpc>
              <a:spcBef>
                <a:spcPts val="1000"/>
              </a:spcBef>
              <a:defRPr sz="4000">
                <a:solidFill>
                  <a:srgbClr val="33333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1T38: HUMAN O6-ALKYLGUANINE-DNA ALKYLTRANSFERASE </a:t>
            </a:r>
          </a:p>
        </p:txBody>
      </p:sp>
      <p:sp>
        <p:nvSpPr>
          <p:cNvPr id="220" name="ASN157"/>
          <p:cNvSpPr txBox="1"/>
          <p:nvPr/>
        </p:nvSpPr>
        <p:spPr>
          <a:xfrm>
            <a:off x="2243862" y="4177625"/>
            <a:ext cx="2560708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t>ASN157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V-Helvetica">
  <a:themeElements>
    <a:clrScheme name="V-Helvetic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V-Helvetica">
      <a:majorFont>
        <a:latin typeface="Helvetica Neue Light"/>
        <a:ea typeface="Helvetica Neue Light"/>
        <a:cs typeface="Helvetica Neue Light"/>
      </a:majorFont>
      <a:minorFont>
        <a:latin typeface="Calibri"/>
        <a:ea typeface="Calibri"/>
        <a:cs typeface="Calibri"/>
      </a:minorFont>
    </a:fontScheme>
    <a:fmtScheme name="V-Helvetic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V-Helvetica">
  <a:themeElements>
    <a:clrScheme name="V-Helvetic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V-Helvetica">
      <a:majorFont>
        <a:latin typeface="Helvetica Neue Light"/>
        <a:ea typeface="Helvetica Neue Light"/>
        <a:cs typeface="Helvetica Neue Light"/>
      </a:majorFont>
      <a:minorFont>
        <a:latin typeface="Calibri"/>
        <a:ea typeface="Calibri"/>
        <a:cs typeface="Calibri"/>
      </a:minorFont>
    </a:fontScheme>
    <a:fmtScheme name="V-Helvetic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</TotalTime>
  <Words>1081</Words>
  <Application>Microsoft Macintosh PowerPoint</Application>
  <PresentationFormat>Custom</PresentationFormat>
  <Paragraphs>221</Paragraphs>
  <Slides>40</Slides>
  <Notes>3</Notes>
  <HiddenSlides>2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Calibri</vt:lpstr>
      <vt:lpstr>Franklin Gothic Book</vt:lpstr>
      <vt:lpstr>Helvetica</vt:lpstr>
      <vt:lpstr>Helvetica Light</vt:lpstr>
      <vt:lpstr>Helvetica Neue</vt:lpstr>
      <vt:lpstr>Helvetica Neue Medium</vt:lpstr>
      <vt:lpstr>Symbol</vt:lpstr>
      <vt:lpstr>Times Roman</vt:lpstr>
      <vt:lpstr>V-Helvetica</vt:lpstr>
      <vt:lpstr>PowerPoint Presentation</vt:lpstr>
      <vt:lpstr>A typical workflow for molecular dynamics</vt:lpstr>
      <vt:lpstr>Let’s get started with understanding protein structures</vt:lpstr>
      <vt:lpstr>Part 1: I have a protein I want to model, now what?</vt:lpstr>
      <vt:lpstr>Black-box protein setup tools can help with protein prep</vt:lpstr>
      <vt:lpstr>What things are important to look out for in protein prep?</vt:lpstr>
      <vt:lpstr>Crystal structures provide electron densities</vt:lpstr>
      <vt:lpstr>Crystal structures are models with potential errors</vt:lpstr>
      <vt:lpstr>Crystal structures are models derived from electron densities</vt:lpstr>
      <vt:lpstr>Crystal structures are models derived from electron densities</vt:lpstr>
      <vt:lpstr>Alternative conformations of side chains - NGH flips</vt:lpstr>
      <vt:lpstr>Ligand densities can also have creative input from the crystallographer</vt:lpstr>
      <vt:lpstr>Picking the best crystal structure requires care</vt:lpstr>
      <vt:lpstr>The RCSB PDB report can help with choosing structures</vt:lpstr>
      <vt:lpstr>The Iridium score can help assess the trustworthiness of an X-ray structure</vt:lpstr>
      <vt:lpstr>Missing information in structures: Hydrogen atoms</vt:lpstr>
      <vt:lpstr>How to choose the right tautomer?</vt:lpstr>
      <vt:lpstr>How to choose the right tautomer and protonation state?</vt:lpstr>
      <vt:lpstr>We need to worry about pKa to decide protonation</vt:lpstr>
      <vt:lpstr>Amino acids that need protonation state consideration</vt:lpstr>
      <vt:lpstr>What if the best structure has missing residues?</vt:lpstr>
      <vt:lpstr>AlphaFold2 structures have no missing residues or atoms</vt:lpstr>
      <vt:lpstr>AlphaFold2 structures can have unreliable areas</vt:lpstr>
      <vt:lpstr>What is missing in this very good structure?</vt:lpstr>
      <vt:lpstr>What about ligands and co-factors?</vt:lpstr>
      <vt:lpstr>Trypsin: 1TRN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that will help with all of this</vt:lpstr>
      <vt:lpstr>Let’s try some protein prep out!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Antonia Mey</cp:lastModifiedBy>
  <cp:revision>5</cp:revision>
  <dcterms:modified xsi:type="dcterms:W3CDTF">2024-07-23T13:45:11Z</dcterms:modified>
</cp:coreProperties>
</file>